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70" r:id="rId4"/>
    <p:sldId id="278" r:id="rId5"/>
    <p:sldId id="277" r:id="rId6"/>
    <p:sldId id="275" r:id="rId7"/>
    <p:sldId id="276" r:id="rId8"/>
    <p:sldId id="285" r:id="rId9"/>
    <p:sldId id="279" r:id="rId10"/>
    <p:sldId id="281" r:id="rId11"/>
    <p:sldId id="283" r:id="rId12"/>
    <p:sldId id="284" r:id="rId13"/>
    <p:sldId id="282" r:id="rId14"/>
    <p:sldId id="286" r:id="rId15"/>
    <p:sldId id="269" r:id="rId16"/>
    <p:sldId id="28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81" autoAdjust="0"/>
  </p:normalViewPr>
  <p:slideViewPr>
    <p:cSldViewPr>
      <p:cViewPr varScale="1">
        <p:scale>
          <a:sx n="53" d="100"/>
          <a:sy n="53" d="100"/>
        </p:scale>
        <p:origin x="18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0B9D97-F481-4F33-9328-985C482A4DE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A60029B4-5CB9-4903-8791-946F0DFB947D}">
      <dgm:prSet phldrT="[Text]"/>
      <dgm:spPr>
        <a:solidFill>
          <a:schemeClr val="accent4"/>
        </a:solidFill>
      </dgm:spPr>
      <dgm:t>
        <a:bodyPr/>
        <a:lstStyle/>
        <a:p>
          <a:r>
            <a:rPr lang="en-GB" dirty="0" smtClean="0"/>
            <a:t>human flourishing</a:t>
          </a:r>
          <a:endParaRPr lang="en-GB" dirty="0"/>
        </a:p>
      </dgm:t>
    </dgm:pt>
    <dgm:pt modelId="{490C49E9-8A81-45EE-A18F-347E6D11110F}" type="parTrans" cxnId="{06003859-6E80-4FEF-B660-7751B5C81183}">
      <dgm:prSet/>
      <dgm:spPr/>
      <dgm:t>
        <a:bodyPr/>
        <a:lstStyle/>
        <a:p>
          <a:endParaRPr lang="en-GB"/>
        </a:p>
      </dgm:t>
    </dgm:pt>
    <dgm:pt modelId="{368BBB77-81E9-40B6-B9F8-E6FF345E3C54}" type="sibTrans" cxnId="{06003859-6E80-4FEF-B660-7751B5C81183}">
      <dgm:prSet/>
      <dgm:spPr/>
      <dgm:t>
        <a:bodyPr/>
        <a:lstStyle/>
        <a:p>
          <a:endParaRPr lang="en-GB"/>
        </a:p>
      </dgm:t>
    </dgm:pt>
    <dgm:pt modelId="{014D7887-EFE1-473F-935F-2258B4B9B3E5}">
      <dgm:prSet phldrT="[Text]" custT="1"/>
      <dgm:spPr/>
      <dgm:t>
        <a:bodyPr/>
        <a:lstStyle/>
        <a:p>
          <a:endParaRPr lang="en-GB" sz="2400" dirty="0" smtClean="0"/>
        </a:p>
        <a:p>
          <a:r>
            <a:rPr lang="en-GB" sz="2400" b="1" dirty="0" smtClean="0"/>
            <a:t>internal goods:</a:t>
          </a:r>
        </a:p>
        <a:p>
          <a:r>
            <a:rPr lang="en-GB" sz="2400" dirty="0" smtClean="0"/>
            <a:t>e.g. enjoyment, satisfaction, exhilaration, and personal development</a:t>
          </a:r>
        </a:p>
        <a:p>
          <a:endParaRPr lang="en-GB" sz="2400" dirty="0"/>
        </a:p>
      </dgm:t>
    </dgm:pt>
    <dgm:pt modelId="{D2E2667E-0488-4FFF-B428-B4DD7D25087D}" type="parTrans" cxnId="{C8212DEB-B6EE-4058-A095-155928CFF488}">
      <dgm:prSet/>
      <dgm:spPr/>
      <dgm:t>
        <a:bodyPr/>
        <a:lstStyle/>
        <a:p>
          <a:endParaRPr lang="en-GB"/>
        </a:p>
      </dgm:t>
    </dgm:pt>
    <dgm:pt modelId="{B6638C7A-DFB8-4B51-BE01-D3FB1D43F1F1}" type="sibTrans" cxnId="{C8212DEB-B6EE-4058-A095-155928CFF488}">
      <dgm:prSet/>
      <dgm:spPr/>
      <dgm:t>
        <a:bodyPr/>
        <a:lstStyle/>
        <a:p>
          <a:endParaRPr lang="en-GB"/>
        </a:p>
      </dgm:t>
    </dgm:pt>
    <dgm:pt modelId="{B53C285C-C579-4F5F-BC70-6712654DEEF0}">
      <dgm:prSet phldrT="[Text]" custT="1"/>
      <dgm:spPr>
        <a:solidFill>
          <a:schemeClr val="accent2"/>
        </a:solidFill>
      </dgm:spPr>
      <dgm:t>
        <a:bodyPr/>
        <a:lstStyle/>
        <a:p>
          <a:r>
            <a:rPr lang="en-GB" sz="2400" b="1" dirty="0" smtClean="0"/>
            <a:t>external goods:</a:t>
          </a:r>
        </a:p>
        <a:p>
          <a:r>
            <a:rPr lang="en-GB" sz="2400" dirty="0" smtClean="0"/>
            <a:t>e.g. money and status</a:t>
          </a:r>
        </a:p>
        <a:p>
          <a:endParaRPr lang="en-GB" sz="2400" dirty="0"/>
        </a:p>
      </dgm:t>
    </dgm:pt>
    <dgm:pt modelId="{D03FD837-3412-4918-B916-AD13C37C2FF2}" type="parTrans" cxnId="{63978193-3FAE-4025-B62C-14084AA1AE86}">
      <dgm:prSet/>
      <dgm:spPr/>
      <dgm:t>
        <a:bodyPr/>
        <a:lstStyle/>
        <a:p>
          <a:endParaRPr lang="en-GB"/>
        </a:p>
      </dgm:t>
    </dgm:pt>
    <dgm:pt modelId="{C652C7F8-41B7-4C2A-99EA-C696471F6B3A}" type="sibTrans" cxnId="{63978193-3FAE-4025-B62C-14084AA1AE86}">
      <dgm:prSet/>
      <dgm:spPr/>
      <dgm:t>
        <a:bodyPr/>
        <a:lstStyle/>
        <a:p>
          <a:endParaRPr lang="en-GB"/>
        </a:p>
      </dgm:t>
    </dgm:pt>
    <dgm:pt modelId="{3EBD72D9-01E6-4528-9AF5-2FE5DDF46318}" type="pres">
      <dgm:prSet presAssocID="{7C0B9D97-F481-4F33-9328-985C482A4DE9}" presName="cycle" presStyleCnt="0">
        <dgm:presLayoutVars>
          <dgm:chMax val="1"/>
          <dgm:dir/>
          <dgm:animLvl val="ctr"/>
          <dgm:resizeHandles val="exact"/>
        </dgm:presLayoutVars>
      </dgm:prSet>
      <dgm:spPr/>
      <dgm:t>
        <a:bodyPr/>
        <a:lstStyle/>
        <a:p>
          <a:endParaRPr lang="en-GB"/>
        </a:p>
      </dgm:t>
    </dgm:pt>
    <dgm:pt modelId="{20B206B4-7380-4E00-AC4B-26903249A84A}" type="pres">
      <dgm:prSet presAssocID="{A60029B4-5CB9-4903-8791-946F0DFB947D}" presName="centerShape" presStyleLbl="node0" presStyleIdx="0" presStyleCnt="1" custLinFactNeighborX="570" custLinFactNeighborY="-65651"/>
      <dgm:spPr/>
      <dgm:t>
        <a:bodyPr/>
        <a:lstStyle/>
        <a:p>
          <a:endParaRPr lang="en-GB"/>
        </a:p>
      </dgm:t>
    </dgm:pt>
    <dgm:pt modelId="{9F5AE58B-84AE-45D0-85D5-8B26D49343AF}" type="pres">
      <dgm:prSet presAssocID="{D2E2667E-0488-4FFF-B428-B4DD7D25087D}" presName="parTrans" presStyleLbl="bgSibTrans2D1" presStyleIdx="0" presStyleCnt="2"/>
      <dgm:spPr/>
      <dgm:t>
        <a:bodyPr/>
        <a:lstStyle/>
        <a:p>
          <a:endParaRPr lang="en-GB"/>
        </a:p>
      </dgm:t>
    </dgm:pt>
    <dgm:pt modelId="{0B844C1C-0159-4201-8210-A5E58041D6A0}" type="pres">
      <dgm:prSet presAssocID="{014D7887-EFE1-473F-935F-2258B4B9B3E5}" presName="node" presStyleLbl="node1" presStyleIdx="0" presStyleCnt="2" custScaleX="142937" custScaleY="130256" custRadScaleRad="85261" custRadScaleInc="-58654">
        <dgm:presLayoutVars>
          <dgm:bulletEnabled val="1"/>
        </dgm:presLayoutVars>
      </dgm:prSet>
      <dgm:spPr/>
      <dgm:t>
        <a:bodyPr/>
        <a:lstStyle/>
        <a:p>
          <a:endParaRPr lang="en-GB"/>
        </a:p>
      </dgm:t>
    </dgm:pt>
    <dgm:pt modelId="{E16D20C1-8B86-4B5E-86AB-86F3287129DE}" type="pres">
      <dgm:prSet presAssocID="{D03FD837-3412-4918-B916-AD13C37C2FF2}" presName="parTrans" presStyleLbl="bgSibTrans2D1" presStyleIdx="1" presStyleCnt="2"/>
      <dgm:spPr/>
      <dgm:t>
        <a:bodyPr/>
        <a:lstStyle/>
        <a:p>
          <a:endParaRPr lang="en-GB"/>
        </a:p>
      </dgm:t>
    </dgm:pt>
    <dgm:pt modelId="{187A66D4-8A2F-496D-A0A9-FF2D256A7940}" type="pres">
      <dgm:prSet presAssocID="{B53C285C-C579-4F5F-BC70-6712654DEEF0}" presName="node" presStyleLbl="node1" presStyleIdx="1" presStyleCnt="2" custScaleX="137724" custScaleY="132135" custRadScaleRad="83638" custRadScaleInc="59051">
        <dgm:presLayoutVars>
          <dgm:bulletEnabled val="1"/>
        </dgm:presLayoutVars>
      </dgm:prSet>
      <dgm:spPr/>
      <dgm:t>
        <a:bodyPr/>
        <a:lstStyle/>
        <a:p>
          <a:endParaRPr lang="en-GB"/>
        </a:p>
      </dgm:t>
    </dgm:pt>
  </dgm:ptLst>
  <dgm:cxnLst>
    <dgm:cxn modelId="{DFAA906B-0097-4CF6-B823-2BEB9E700D11}" type="presOf" srcId="{A60029B4-5CB9-4903-8791-946F0DFB947D}" destId="{20B206B4-7380-4E00-AC4B-26903249A84A}" srcOrd="0" destOrd="0" presId="urn:microsoft.com/office/officeart/2005/8/layout/radial4"/>
    <dgm:cxn modelId="{034051E7-1970-4D89-A0B1-5F7085B71BB2}" type="presOf" srcId="{B53C285C-C579-4F5F-BC70-6712654DEEF0}" destId="{187A66D4-8A2F-496D-A0A9-FF2D256A7940}" srcOrd="0" destOrd="0" presId="urn:microsoft.com/office/officeart/2005/8/layout/radial4"/>
    <dgm:cxn modelId="{63978193-3FAE-4025-B62C-14084AA1AE86}" srcId="{A60029B4-5CB9-4903-8791-946F0DFB947D}" destId="{B53C285C-C579-4F5F-BC70-6712654DEEF0}" srcOrd="1" destOrd="0" parTransId="{D03FD837-3412-4918-B916-AD13C37C2FF2}" sibTransId="{C652C7F8-41B7-4C2A-99EA-C696471F6B3A}"/>
    <dgm:cxn modelId="{F8041943-B574-4DF2-B21D-E74D04FD56F2}" type="presOf" srcId="{D03FD837-3412-4918-B916-AD13C37C2FF2}" destId="{E16D20C1-8B86-4B5E-86AB-86F3287129DE}" srcOrd="0" destOrd="0" presId="urn:microsoft.com/office/officeart/2005/8/layout/radial4"/>
    <dgm:cxn modelId="{06003859-6E80-4FEF-B660-7751B5C81183}" srcId="{7C0B9D97-F481-4F33-9328-985C482A4DE9}" destId="{A60029B4-5CB9-4903-8791-946F0DFB947D}" srcOrd="0" destOrd="0" parTransId="{490C49E9-8A81-45EE-A18F-347E6D11110F}" sibTransId="{368BBB77-81E9-40B6-B9F8-E6FF345E3C54}"/>
    <dgm:cxn modelId="{F7B2207D-D544-4154-A416-D4A84BAA8465}" type="presOf" srcId="{D2E2667E-0488-4FFF-B428-B4DD7D25087D}" destId="{9F5AE58B-84AE-45D0-85D5-8B26D49343AF}" srcOrd="0" destOrd="0" presId="urn:microsoft.com/office/officeart/2005/8/layout/radial4"/>
    <dgm:cxn modelId="{C8212DEB-B6EE-4058-A095-155928CFF488}" srcId="{A60029B4-5CB9-4903-8791-946F0DFB947D}" destId="{014D7887-EFE1-473F-935F-2258B4B9B3E5}" srcOrd="0" destOrd="0" parTransId="{D2E2667E-0488-4FFF-B428-B4DD7D25087D}" sibTransId="{B6638C7A-DFB8-4B51-BE01-D3FB1D43F1F1}"/>
    <dgm:cxn modelId="{3677A52C-2AAA-4361-A4C9-ADA0F51DAAFC}" type="presOf" srcId="{7C0B9D97-F481-4F33-9328-985C482A4DE9}" destId="{3EBD72D9-01E6-4528-9AF5-2FE5DDF46318}" srcOrd="0" destOrd="0" presId="urn:microsoft.com/office/officeart/2005/8/layout/radial4"/>
    <dgm:cxn modelId="{CB8AE6A3-CA9D-4E1D-A9C1-428DBFFB5E46}" type="presOf" srcId="{014D7887-EFE1-473F-935F-2258B4B9B3E5}" destId="{0B844C1C-0159-4201-8210-A5E58041D6A0}" srcOrd="0" destOrd="0" presId="urn:microsoft.com/office/officeart/2005/8/layout/radial4"/>
    <dgm:cxn modelId="{E415224B-EFB1-4489-A303-F0C11F8432AF}" type="presParOf" srcId="{3EBD72D9-01E6-4528-9AF5-2FE5DDF46318}" destId="{20B206B4-7380-4E00-AC4B-26903249A84A}" srcOrd="0" destOrd="0" presId="urn:microsoft.com/office/officeart/2005/8/layout/radial4"/>
    <dgm:cxn modelId="{DE311144-80BC-46EF-B2C8-3AF4C297FC8C}" type="presParOf" srcId="{3EBD72D9-01E6-4528-9AF5-2FE5DDF46318}" destId="{9F5AE58B-84AE-45D0-85D5-8B26D49343AF}" srcOrd="1" destOrd="0" presId="urn:microsoft.com/office/officeart/2005/8/layout/radial4"/>
    <dgm:cxn modelId="{B6131D7D-DF3C-4A6D-9EBE-99C8846DF382}" type="presParOf" srcId="{3EBD72D9-01E6-4528-9AF5-2FE5DDF46318}" destId="{0B844C1C-0159-4201-8210-A5E58041D6A0}" srcOrd="2" destOrd="0" presId="urn:microsoft.com/office/officeart/2005/8/layout/radial4"/>
    <dgm:cxn modelId="{32564111-C8F3-4F9D-84AE-CFE256EFF6FB}" type="presParOf" srcId="{3EBD72D9-01E6-4528-9AF5-2FE5DDF46318}" destId="{E16D20C1-8B86-4B5E-86AB-86F3287129DE}" srcOrd="3" destOrd="0" presId="urn:microsoft.com/office/officeart/2005/8/layout/radial4"/>
    <dgm:cxn modelId="{42E8C938-A699-48C9-807C-EE986C012008}" type="presParOf" srcId="{3EBD72D9-01E6-4528-9AF5-2FE5DDF46318}" destId="{187A66D4-8A2F-496D-A0A9-FF2D256A7940}"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0B9D97-F481-4F33-9328-985C482A4DE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A60029B4-5CB9-4903-8791-946F0DFB947D}">
      <dgm:prSet phldrT="[Text]"/>
      <dgm:spPr>
        <a:solidFill>
          <a:schemeClr val="accent4"/>
        </a:solidFill>
      </dgm:spPr>
      <dgm:t>
        <a:bodyPr/>
        <a:lstStyle/>
        <a:p>
          <a:r>
            <a:rPr lang="en-GB" dirty="0" smtClean="0"/>
            <a:t>human flourishing</a:t>
          </a:r>
          <a:endParaRPr lang="en-GB" dirty="0"/>
        </a:p>
      </dgm:t>
    </dgm:pt>
    <dgm:pt modelId="{490C49E9-8A81-45EE-A18F-347E6D11110F}" type="parTrans" cxnId="{06003859-6E80-4FEF-B660-7751B5C81183}">
      <dgm:prSet/>
      <dgm:spPr/>
      <dgm:t>
        <a:bodyPr/>
        <a:lstStyle/>
        <a:p>
          <a:endParaRPr lang="en-GB"/>
        </a:p>
      </dgm:t>
    </dgm:pt>
    <dgm:pt modelId="{368BBB77-81E9-40B6-B9F8-E6FF345E3C54}" type="sibTrans" cxnId="{06003859-6E80-4FEF-B660-7751B5C81183}">
      <dgm:prSet/>
      <dgm:spPr/>
      <dgm:t>
        <a:bodyPr/>
        <a:lstStyle/>
        <a:p>
          <a:endParaRPr lang="en-GB"/>
        </a:p>
      </dgm:t>
    </dgm:pt>
    <dgm:pt modelId="{014D7887-EFE1-473F-935F-2258B4B9B3E5}">
      <dgm:prSet phldrT="[Text]" custT="1"/>
      <dgm:spPr/>
      <dgm:t>
        <a:bodyPr/>
        <a:lstStyle/>
        <a:p>
          <a:endParaRPr lang="en-GB" sz="2400" dirty="0" smtClean="0"/>
        </a:p>
        <a:p>
          <a:r>
            <a:rPr lang="en-GB" sz="2400" b="1" dirty="0" smtClean="0"/>
            <a:t>internal goods</a:t>
          </a:r>
        </a:p>
        <a:p>
          <a:endParaRPr lang="en-GB" sz="2400" dirty="0"/>
        </a:p>
      </dgm:t>
    </dgm:pt>
    <dgm:pt modelId="{D2E2667E-0488-4FFF-B428-B4DD7D25087D}" type="parTrans" cxnId="{C8212DEB-B6EE-4058-A095-155928CFF488}">
      <dgm:prSet/>
      <dgm:spPr/>
      <dgm:t>
        <a:bodyPr/>
        <a:lstStyle/>
        <a:p>
          <a:endParaRPr lang="en-GB"/>
        </a:p>
      </dgm:t>
    </dgm:pt>
    <dgm:pt modelId="{B6638C7A-DFB8-4B51-BE01-D3FB1D43F1F1}" type="sibTrans" cxnId="{C8212DEB-B6EE-4058-A095-155928CFF488}">
      <dgm:prSet/>
      <dgm:spPr/>
      <dgm:t>
        <a:bodyPr/>
        <a:lstStyle/>
        <a:p>
          <a:endParaRPr lang="en-GB"/>
        </a:p>
      </dgm:t>
    </dgm:pt>
    <dgm:pt modelId="{B53C285C-C579-4F5F-BC70-6712654DEEF0}">
      <dgm:prSet phldrT="[Text]" custT="1"/>
      <dgm:spPr>
        <a:solidFill>
          <a:schemeClr val="accent2"/>
        </a:solidFill>
      </dgm:spPr>
      <dgm:t>
        <a:bodyPr/>
        <a:lstStyle/>
        <a:p>
          <a:r>
            <a:rPr lang="en-GB" sz="2400" b="1" dirty="0" smtClean="0"/>
            <a:t>external goods</a:t>
          </a:r>
        </a:p>
      </dgm:t>
    </dgm:pt>
    <dgm:pt modelId="{D03FD837-3412-4918-B916-AD13C37C2FF2}" type="parTrans" cxnId="{63978193-3FAE-4025-B62C-14084AA1AE86}">
      <dgm:prSet/>
      <dgm:spPr/>
      <dgm:t>
        <a:bodyPr/>
        <a:lstStyle/>
        <a:p>
          <a:endParaRPr lang="en-GB"/>
        </a:p>
      </dgm:t>
    </dgm:pt>
    <dgm:pt modelId="{C652C7F8-41B7-4C2A-99EA-C696471F6B3A}" type="sibTrans" cxnId="{63978193-3FAE-4025-B62C-14084AA1AE86}">
      <dgm:prSet/>
      <dgm:spPr/>
      <dgm:t>
        <a:bodyPr/>
        <a:lstStyle/>
        <a:p>
          <a:endParaRPr lang="en-GB"/>
        </a:p>
      </dgm:t>
    </dgm:pt>
    <dgm:pt modelId="{3EBD72D9-01E6-4528-9AF5-2FE5DDF46318}" type="pres">
      <dgm:prSet presAssocID="{7C0B9D97-F481-4F33-9328-985C482A4DE9}" presName="cycle" presStyleCnt="0">
        <dgm:presLayoutVars>
          <dgm:chMax val="1"/>
          <dgm:dir/>
          <dgm:animLvl val="ctr"/>
          <dgm:resizeHandles val="exact"/>
        </dgm:presLayoutVars>
      </dgm:prSet>
      <dgm:spPr/>
      <dgm:t>
        <a:bodyPr/>
        <a:lstStyle/>
        <a:p>
          <a:endParaRPr lang="en-GB"/>
        </a:p>
      </dgm:t>
    </dgm:pt>
    <dgm:pt modelId="{20B206B4-7380-4E00-AC4B-26903249A84A}" type="pres">
      <dgm:prSet presAssocID="{A60029B4-5CB9-4903-8791-946F0DFB947D}" presName="centerShape" presStyleLbl="node0" presStyleIdx="0" presStyleCnt="1" custLinFactNeighborX="-457" custLinFactNeighborY="-40149"/>
      <dgm:spPr/>
      <dgm:t>
        <a:bodyPr/>
        <a:lstStyle/>
        <a:p>
          <a:endParaRPr lang="en-GB"/>
        </a:p>
      </dgm:t>
    </dgm:pt>
    <dgm:pt modelId="{9F5AE58B-84AE-45D0-85D5-8B26D49343AF}" type="pres">
      <dgm:prSet presAssocID="{D2E2667E-0488-4FFF-B428-B4DD7D25087D}" presName="parTrans" presStyleLbl="bgSibTrans2D1" presStyleIdx="0" presStyleCnt="2"/>
      <dgm:spPr/>
      <dgm:t>
        <a:bodyPr/>
        <a:lstStyle/>
        <a:p>
          <a:endParaRPr lang="en-GB"/>
        </a:p>
      </dgm:t>
    </dgm:pt>
    <dgm:pt modelId="{0B844C1C-0159-4201-8210-A5E58041D6A0}" type="pres">
      <dgm:prSet presAssocID="{014D7887-EFE1-473F-935F-2258B4B9B3E5}" presName="node" presStyleLbl="node1" presStyleIdx="0" presStyleCnt="2" custScaleX="142937" custScaleY="130256" custRadScaleRad="85261" custRadScaleInc="-58654">
        <dgm:presLayoutVars>
          <dgm:bulletEnabled val="1"/>
        </dgm:presLayoutVars>
      </dgm:prSet>
      <dgm:spPr/>
      <dgm:t>
        <a:bodyPr/>
        <a:lstStyle/>
        <a:p>
          <a:endParaRPr lang="en-GB"/>
        </a:p>
      </dgm:t>
    </dgm:pt>
    <dgm:pt modelId="{E16D20C1-8B86-4B5E-86AB-86F3287129DE}" type="pres">
      <dgm:prSet presAssocID="{D03FD837-3412-4918-B916-AD13C37C2FF2}" presName="parTrans" presStyleLbl="bgSibTrans2D1" presStyleIdx="1" presStyleCnt="2"/>
      <dgm:spPr/>
      <dgm:t>
        <a:bodyPr/>
        <a:lstStyle/>
        <a:p>
          <a:endParaRPr lang="en-GB"/>
        </a:p>
      </dgm:t>
    </dgm:pt>
    <dgm:pt modelId="{187A66D4-8A2F-496D-A0A9-FF2D256A7940}" type="pres">
      <dgm:prSet presAssocID="{B53C285C-C579-4F5F-BC70-6712654DEEF0}" presName="node" presStyleLbl="node1" presStyleIdx="1" presStyleCnt="2" custScaleX="137724" custScaleY="132135" custRadScaleRad="83638" custRadScaleInc="59051">
        <dgm:presLayoutVars>
          <dgm:bulletEnabled val="1"/>
        </dgm:presLayoutVars>
      </dgm:prSet>
      <dgm:spPr/>
      <dgm:t>
        <a:bodyPr/>
        <a:lstStyle/>
        <a:p>
          <a:endParaRPr lang="en-GB"/>
        </a:p>
      </dgm:t>
    </dgm:pt>
  </dgm:ptLst>
  <dgm:cxnLst>
    <dgm:cxn modelId="{444F98B9-B708-4880-B12A-BBCAB3E7CB3A}" type="presOf" srcId="{D2E2667E-0488-4FFF-B428-B4DD7D25087D}" destId="{9F5AE58B-84AE-45D0-85D5-8B26D49343AF}" srcOrd="0" destOrd="0" presId="urn:microsoft.com/office/officeart/2005/8/layout/radial4"/>
    <dgm:cxn modelId="{0298D461-B216-4B8B-9D66-9A72B643C016}" type="presOf" srcId="{D03FD837-3412-4918-B916-AD13C37C2FF2}" destId="{E16D20C1-8B86-4B5E-86AB-86F3287129DE}" srcOrd="0" destOrd="0" presId="urn:microsoft.com/office/officeart/2005/8/layout/radial4"/>
    <dgm:cxn modelId="{63978193-3FAE-4025-B62C-14084AA1AE86}" srcId="{A60029B4-5CB9-4903-8791-946F0DFB947D}" destId="{B53C285C-C579-4F5F-BC70-6712654DEEF0}" srcOrd="1" destOrd="0" parTransId="{D03FD837-3412-4918-B916-AD13C37C2FF2}" sibTransId="{C652C7F8-41B7-4C2A-99EA-C696471F6B3A}"/>
    <dgm:cxn modelId="{06003859-6E80-4FEF-B660-7751B5C81183}" srcId="{7C0B9D97-F481-4F33-9328-985C482A4DE9}" destId="{A60029B4-5CB9-4903-8791-946F0DFB947D}" srcOrd="0" destOrd="0" parTransId="{490C49E9-8A81-45EE-A18F-347E6D11110F}" sibTransId="{368BBB77-81E9-40B6-B9F8-E6FF345E3C54}"/>
    <dgm:cxn modelId="{12D9113E-67AC-445F-BD53-2EC7C9CA83A6}" type="presOf" srcId="{7C0B9D97-F481-4F33-9328-985C482A4DE9}" destId="{3EBD72D9-01E6-4528-9AF5-2FE5DDF46318}" srcOrd="0" destOrd="0" presId="urn:microsoft.com/office/officeart/2005/8/layout/radial4"/>
    <dgm:cxn modelId="{C8212DEB-B6EE-4058-A095-155928CFF488}" srcId="{A60029B4-5CB9-4903-8791-946F0DFB947D}" destId="{014D7887-EFE1-473F-935F-2258B4B9B3E5}" srcOrd="0" destOrd="0" parTransId="{D2E2667E-0488-4FFF-B428-B4DD7D25087D}" sibTransId="{B6638C7A-DFB8-4B51-BE01-D3FB1D43F1F1}"/>
    <dgm:cxn modelId="{BDED85EB-73D4-45F1-99EB-FD8F9EFB52FA}" type="presOf" srcId="{A60029B4-5CB9-4903-8791-946F0DFB947D}" destId="{20B206B4-7380-4E00-AC4B-26903249A84A}" srcOrd="0" destOrd="0" presId="urn:microsoft.com/office/officeart/2005/8/layout/radial4"/>
    <dgm:cxn modelId="{9BAC5D32-903E-4514-8F39-217A20ED0FED}" type="presOf" srcId="{B53C285C-C579-4F5F-BC70-6712654DEEF0}" destId="{187A66D4-8A2F-496D-A0A9-FF2D256A7940}" srcOrd="0" destOrd="0" presId="urn:microsoft.com/office/officeart/2005/8/layout/radial4"/>
    <dgm:cxn modelId="{09887E41-2EA0-4E1D-8DD6-93ADA1250A05}" type="presOf" srcId="{014D7887-EFE1-473F-935F-2258B4B9B3E5}" destId="{0B844C1C-0159-4201-8210-A5E58041D6A0}" srcOrd="0" destOrd="0" presId="urn:microsoft.com/office/officeart/2005/8/layout/radial4"/>
    <dgm:cxn modelId="{DC00FBDC-BA13-4E55-A1C5-281A4B97B682}" type="presParOf" srcId="{3EBD72D9-01E6-4528-9AF5-2FE5DDF46318}" destId="{20B206B4-7380-4E00-AC4B-26903249A84A}" srcOrd="0" destOrd="0" presId="urn:microsoft.com/office/officeart/2005/8/layout/radial4"/>
    <dgm:cxn modelId="{58707381-FA51-49CC-ABAE-B64A0B903DED}" type="presParOf" srcId="{3EBD72D9-01E6-4528-9AF5-2FE5DDF46318}" destId="{9F5AE58B-84AE-45D0-85D5-8B26D49343AF}" srcOrd="1" destOrd="0" presId="urn:microsoft.com/office/officeart/2005/8/layout/radial4"/>
    <dgm:cxn modelId="{A88C8B18-A71F-4AD9-85BF-AAF9BB61EBC3}" type="presParOf" srcId="{3EBD72D9-01E6-4528-9AF5-2FE5DDF46318}" destId="{0B844C1C-0159-4201-8210-A5E58041D6A0}" srcOrd="2" destOrd="0" presId="urn:microsoft.com/office/officeart/2005/8/layout/radial4"/>
    <dgm:cxn modelId="{8879AF9A-2AB8-4B84-BB19-835F09BE1958}" type="presParOf" srcId="{3EBD72D9-01E6-4528-9AF5-2FE5DDF46318}" destId="{E16D20C1-8B86-4B5E-86AB-86F3287129DE}" srcOrd="3" destOrd="0" presId="urn:microsoft.com/office/officeart/2005/8/layout/radial4"/>
    <dgm:cxn modelId="{E0DACA3F-28A9-4CE0-9027-D046A34BFFF6}" type="presParOf" srcId="{3EBD72D9-01E6-4528-9AF5-2FE5DDF46318}" destId="{187A66D4-8A2F-496D-A0A9-FF2D256A7940}"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0B9D97-F481-4F33-9328-985C482A4DE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A60029B4-5CB9-4903-8791-946F0DFB947D}">
      <dgm:prSet phldrT="[Text]" custT="1"/>
      <dgm:spPr>
        <a:solidFill>
          <a:schemeClr val="accent4"/>
        </a:solidFill>
      </dgm:spPr>
      <dgm:t>
        <a:bodyPr/>
        <a:lstStyle/>
        <a:p>
          <a:r>
            <a:rPr lang="en-GB" sz="1800" b="1" dirty="0" smtClean="0"/>
            <a:t>practitioner’s flourishing</a:t>
          </a:r>
          <a:endParaRPr lang="en-GB" sz="1800" b="1" dirty="0"/>
        </a:p>
      </dgm:t>
    </dgm:pt>
    <dgm:pt modelId="{490C49E9-8A81-45EE-A18F-347E6D11110F}" type="parTrans" cxnId="{06003859-6E80-4FEF-B660-7751B5C81183}">
      <dgm:prSet/>
      <dgm:spPr/>
      <dgm:t>
        <a:bodyPr/>
        <a:lstStyle/>
        <a:p>
          <a:endParaRPr lang="en-GB"/>
        </a:p>
      </dgm:t>
    </dgm:pt>
    <dgm:pt modelId="{368BBB77-81E9-40B6-B9F8-E6FF345E3C54}" type="sibTrans" cxnId="{06003859-6E80-4FEF-B660-7751B5C81183}">
      <dgm:prSet/>
      <dgm:spPr/>
      <dgm:t>
        <a:bodyPr/>
        <a:lstStyle/>
        <a:p>
          <a:endParaRPr lang="en-GB"/>
        </a:p>
      </dgm:t>
    </dgm:pt>
    <dgm:pt modelId="{014D7887-EFE1-473F-935F-2258B4B9B3E5}">
      <dgm:prSet phldrT="[Text]" custT="1"/>
      <dgm:spPr/>
      <dgm:t>
        <a:bodyPr/>
        <a:lstStyle/>
        <a:p>
          <a:endParaRPr lang="en-GB" sz="2400" dirty="0" smtClean="0"/>
        </a:p>
        <a:p>
          <a:r>
            <a:rPr lang="en-GB" sz="2400" b="1" dirty="0" smtClean="0"/>
            <a:t>internal goods</a:t>
          </a:r>
        </a:p>
        <a:p>
          <a:endParaRPr lang="en-GB" sz="2400" dirty="0"/>
        </a:p>
      </dgm:t>
    </dgm:pt>
    <dgm:pt modelId="{D2E2667E-0488-4FFF-B428-B4DD7D25087D}" type="parTrans" cxnId="{C8212DEB-B6EE-4058-A095-155928CFF488}">
      <dgm:prSet/>
      <dgm:spPr/>
      <dgm:t>
        <a:bodyPr/>
        <a:lstStyle/>
        <a:p>
          <a:endParaRPr lang="en-GB"/>
        </a:p>
      </dgm:t>
    </dgm:pt>
    <dgm:pt modelId="{B6638C7A-DFB8-4B51-BE01-D3FB1D43F1F1}" type="sibTrans" cxnId="{C8212DEB-B6EE-4058-A095-155928CFF488}">
      <dgm:prSet/>
      <dgm:spPr/>
      <dgm:t>
        <a:bodyPr/>
        <a:lstStyle/>
        <a:p>
          <a:endParaRPr lang="en-GB"/>
        </a:p>
      </dgm:t>
    </dgm:pt>
    <dgm:pt modelId="{B53C285C-C579-4F5F-BC70-6712654DEEF0}">
      <dgm:prSet phldrT="[Text]" custT="1"/>
      <dgm:spPr>
        <a:solidFill>
          <a:schemeClr val="accent2"/>
        </a:solidFill>
      </dgm:spPr>
      <dgm:t>
        <a:bodyPr/>
        <a:lstStyle/>
        <a:p>
          <a:r>
            <a:rPr lang="en-GB" sz="2400" b="1" dirty="0" smtClean="0"/>
            <a:t>external goods</a:t>
          </a:r>
        </a:p>
      </dgm:t>
    </dgm:pt>
    <dgm:pt modelId="{D03FD837-3412-4918-B916-AD13C37C2FF2}" type="parTrans" cxnId="{63978193-3FAE-4025-B62C-14084AA1AE86}">
      <dgm:prSet/>
      <dgm:spPr/>
      <dgm:t>
        <a:bodyPr/>
        <a:lstStyle/>
        <a:p>
          <a:endParaRPr lang="en-GB"/>
        </a:p>
      </dgm:t>
    </dgm:pt>
    <dgm:pt modelId="{C652C7F8-41B7-4C2A-99EA-C696471F6B3A}" type="sibTrans" cxnId="{63978193-3FAE-4025-B62C-14084AA1AE86}">
      <dgm:prSet/>
      <dgm:spPr/>
      <dgm:t>
        <a:bodyPr/>
        <a:lstStyle/>
        <a:p>
          <a:endParaRPr lang="en-GB"/>
        </a:p>
      </dgm:t>
    </dgm:pt>
    <dgm:pt modelId="{49C89743-B874-4FEA-9BAF-A0A52227BBB6}">
      <dgm:prSet custScaleX="137724" custScaleY="132135" custRadScaleRad="83638" custRadScaleInc="59051"/>
      <dgm:spPr/>
      <dgm:t>
        <a:bodyPr/>
        <a:lstStyle/>
        <a:p>
          <a:endParaRPr lang="en-GB"/>
        </a:p>
      </dgm:t>
    </dgm:pt>
    <dgm:pt modelId="{55806D60-B6E8-48BB-AB07-8F915091C98B}" type="parTrans" cxnId="{C558926D-B9EC-4DA5-95C6-05CC61D96534}">
      <dgm:prSet/>
      <dgm:spPr/>
      <dgm:t>
        <a:bodyPr/>
        <a:lstStyle/>
        <a:p>
          <a:endParaRPr lang="en-GB"/>
        </a:p>
      </dgm:t>
    </dgm:pt>
    <dgm:pt modelId="{3233EBBD-79BB-48B7-94EB-A4CB04B1E66B}" type="sibTrans" cxnId="{C558926D-B9EC-4DA5-95C6-05CC61D96534}">
      <dgm:prSet/>
      <dgm:spPr/>
      <dgm:t>
        <a:bodyPr/>
        <a:lstStyle/>
        <a:p>
          <a:endParaRPr lang="en-GB"/>
        </a:p>
      </dgm:t>
    </dgm:pt>
    <dgm:pt modelId="{3EBD72D9-01E6-4528-9AF5-2FE5DDF46318}" type="pres">
      <dgm:prSet presAssocID="{7C0B9D97-F481-4F33-9328-985C482A4DE9}" presName="cycle" presStyleCnt="0">
        <dgm:presLayoutVars>
          <dgm:chMax val="1"/>
          <dgm:dir/>
          <dgm:animLvl val="ctr"/>
          <dgm:resizeHandles val="exact"/>
        </dgm:presLayoutVars>
      </dgm:prSet>
      <dgm:spPr/>
      <dgm:t>
        <a:bodyPr/>
        <a:lstStyle/>
        <a:p>
          <a:endParaRPr lang="en-GB"/>
        </a:p>
      </dgm:t>
    </dgm:pt>
    <dgm:pt modelId="{20B206B4-7380-4E00-AC4B-26903249A84A}" type="pres">
      <dgm:prSet presAssocID="{A60029B4-5CB9-4903-8791-946F0DFB947D}" presName="centerShape" presStyleLbl="node0" presStyleIdx="0" presStyleCnt="1" custScaleX="128570" custScaleY="126778" custLinFactNeighborX="-458" custLinFactNeighborY="-37579"/>
      <dgm:spPr/>
      <dgm:t>
        <a:bodyPr/>
        <a:lstStyle/>
        <a:p>
          <a:endParaRPr lang="en-GB"/>
        </a:p>
      </dgm:t>
    </dgm:pt>
    <dgm:pt modelId="{9F5AE58B-84AE-45D0-85D5-8B26D49343AF}" type="pres">
      <dgm:prSet presAssocID="{D2E2667E-0488-4FFF-B428-B4DD7D25087D}" presName="parTrans" presStyleLbl="bgSibTrans2D1" presStyleIdx="0" presStyleCnt="2"/>
      <dgm:spPr/>
      <dgm:t>
        <a:bodyPr/>
        <a:lstStyle/>
        <a:p>
          <a:endParaRPr lang="en-GB"/>
        </a:p>
      </dgm:t>
    </dgm:pt>
    <dgm:pt modelId="{0B844C1C-0159-4201-8210-A5E58041D6A0}" type="pres">
      <dgm:prSet presAssocID="{014D7887-EFE1-473F-935F-2258B4B9B3E5}" presName="node" presStyleLbl="node1" presStyleIdx="0" presStyleCnt="2" custScaleX="142937" custScaleY="83308" custRadScaleRad="79963" custRadScaleInc="-60575">
        <dgm:presLayoutVars>
          <dgm:bulletEnabled val="1"/>
        </dgm:presLayoutVars>
      </dgm:prSet>
      <dgm:spPr/>
      <dgm:t>
        <a:bodyPr/>
        <a:lstStyle/>
        <a:p>
          <a:endParaRPr lang="en-GB"/>
        </a:p>
      </dgm:t>
    </dgm:pt>
    <dgm:pt modelId="{E16D20C1-8B86-4B5E-86AB-86F3287129DE}" type="pres">
      <dgm:prSet presAssocID="{D03FD837-3412-4918-B916-AD13C37C2FF2}" presName="parTrans" presStyleLbl="bgSibTrans2D1" presStyleIdx="1" presStyleCnt="2"/>
      <dgm:spPr/>
      <dgm:t>
        <a:bodyPr/>
        <a:lstStyle/>
        <a:p>
          <a:endParaRPr lang="en-GB"/>
        </a:p>
      </dgm:t>
    </dgm:pt>
    <dgm:pt modelId="{187A66D4-8A2F-496D-A0A9-FF2D256A7940}" type="pres">
      <dgm:prSet presAssocID="{B53C285C-C579-4F5F-BC70-6712654DEEF0}" presName="node" presStyleLbl="node1" presStyleIdx="1" presStyleCnt="2" custScaleX="137724" custScaleY="80937" custRadScaleRad="83638" custRadScaleInc="59051">
        <dgm:presLayoutVars>
          <dgm:bulletEnabled val="1"/>
        </dgm:presLayoutVars>
      </dgm:prSet>
      <dgm:spPr/>
      <dgm:t>
        <a:bodyPr/>
        <a:lstStyle/>
        <a:p>
          <a:endParaRPr lang="en-GB"/>
        </a:p>
      </dgm:t>
    </dgm:pt>
  </dgm:ptLst>
  <dgm:cxnLst>
    <dgm:cxn modelId="{F91DE9A1-6327-42B1-8E35-B57D752AD796}" type="presOf" srcId="{B53C285C-C579-4F5F-BC70-6712654DEEF0}" destId="{187A66D4-8A2F-496D-A0A9-FF2D256A7940}" srcOrd="0" destOrd="0" presId="urn:microsoft.com/office/officeart/2005/8/layout/radial4"/>
    <dgm:cxn modelId="{3D5336FF-9A20-4046-A1DF-C0A78B586E55}" type="presOf" srcId="{014D7887-EFE1-473F-935F-2258B4B9B3E5}" destId="{0B844C1C-0159-4201-8210-A5E58041D6A0}" srcOrd="0" destOrd="0" presId="urn:microsoft.com/office/officeart/2005/8/layout/radial4"/>
    <dgm:cxn modelId="{15E178DA-915A-48CF-B03B-F922CDCA466F}" type="presOf" srcId="{D03FD837-3412-4918-B916-AD13C37C2FF2}" destId="{E16D20C1-8B86-4B5E-86AB-86F3287129DE}" srcOrd="0" destOrd="0" presId="urn:microsoft.com/office/officeart/2005/8/layout/radial4"/>
    <dgm:cxn modelId="{63978193-3FAE-4025-B62C-14084AA1AE86}" srcId="{A60029B4-5CB9-4903-8791-946F0DFB947D}" destId="{B53C285C-C579-4F5F-BC70-6712654DEEF0}" srcOrd="1" destOrd="0" parTransId="{D03FD837-3412-4918-B916-AD13C37C2FF2}" sibTransId="{C652C7F8-41B7-4C2A-99EA-C696471F6B3A}"/>
    <dgm:cxn modelId="{C558926D-B9EC-4DA5-95C6-05CC61D96534}" srcId="{7C0B9D97-F481-4F33-9328-985C482A4DE9}" destId="{49C89743-B874-4FEA-9BAF-A0A52227BBB6}" srcOrd="1" destOrd="0" parTransId="{55806D60-B6E8-48BB-AB07-8F915091C98B}" sibTransId="{3233EBBD-79BB-48B7-94EB-A4CB04B1E66B}"/>
    <dgm:cxn modelId="{02776880-A9D4-4DFE-8A2A-EF4CA6C9376A}" type="presOf" srcId="{D2E2667E-0488-4FFF-B428-B4DD7D25087D}" destId="{9F5AE58B-84AE-45D0-85D5-8B26D49343AF}" srcOrd="0" destOrd="0" presId="urn:microsoft.com/office/officeart/2005/8/layout/radial4"/>
    <dgm:cxn modelId="{06003859-6E80-4FEF-B660-7751B5C81183}" srcId="{7C0B9D97-F481-4F33-9328-985C482A4DE9}" destId="{A60029B4-5CB9-4903-8791-946F0DFB947D}" srcOrd="0" destOrd="0" parTransId="{490C49E9-8A81-45EE-A18F-347E6D11110F}" sibTransId="{368BBB77-81E9-40B6-B9F8-E6FF345E3C54}"/>
    <dgm:cxn modelId="{F7333A27-7C2F-4F33-B097-C2D3A170DC3A}" type="presOf" srcId="{7C0B9D97-F481-4F33-9328-985C482A4DE9}" destId="{3EBD72D9-01E6-4528-9AF5-2FE5DDF46318}" srcOrd="0" destOrd="0" presId="urn:microsoft.com/office/officeart/2005/8/layout/radial4"/>
    <dgm:cxn modelId="{C8212DEB-B6EE-4058-A095-155928CFF488}" srcId="{A60029B4-5CB9-4903-8791-946F0DFB947D}" destId="{014D7887-EFE1-473F-935F-2258B4B9B3E5}" srcOrd="0" destOrd="0" parTransId="{D2E2667E-0488-4FFF-B428-B4DD7D25087D}" sibTransId="{B6638C7A-DFB8-4B51-BE01-D3FB1D43F1F1}"/>
    <dgm:cxn modelId="{22FD632A-C5F9-464C-AA80-82EF8BA2E9A6}" type="presOf" srcId="{A60029B4-5CB9-4903-8791-946F0DFB947D}" destId="{20B206B4-7380-4E00-AC4B-26903249A84A}" srcOrd="0" destOrd="0" presId="urn:microsoft.com/office/officeart/2005/8/layout/radial4"/>
    <dgm:cxn modelId="{FE62A8FF-8F17-41E9-BFB9-80B0359258D3}" type="presParOf" srcId="{3EBD72D9-01E6-4528-9AF5-2FE5DDF46318}" destId="{20B206B4-7380-4E00-AC4B-26903249A84A}" srcOrd="0" destOrd="0" presId="urn:microsoft.com/office/officeart/2005/8/layout/radial4"/>
    <dgm:cxn modelId="{1E36BD07-60A1-4AA6-8145-3BDF79C6048A}" type="presParOf" srcId="{3EBD72D9-01E6-4528-9AF5-2FE5DDF46318}" destId="{9F5AE58B-84AE-45D0-85D5-8B26D49343AF}" srcOrd="1" destOrd="0" presId="urn:microsoft.com/office/officeart/2005/8/layout/radial4"/>
    <dgm:cxn modelId="{9F8EB76F-0077-4311-A20F-14DF0CFBB56F}" type="presParOf" srcId="{3EBD72D9-01E6-4528-9AF5-2FE5DDF46318}" destId="{0B844C1C-0159-4201-8210-A5E58041D6A0}" srcOrd="2" destOrd="0" presId="urn:microsoft.com/office/officeart/2005/8/layout/radial4"/>
    <dgm:cxn modelId="{6BE3828B-AEDB-4BB7-BB6A-5D2580BCA0BB}" type="presParOf" srcId="{3EBD72D9-01E6-4528-9AF5-2FE5DDF46318}" destId="{E16D20C1-8B86-4B5E-86AB-86F3287129DE}" srcOrd="3" destOrd="0" presId="urn:microsoft.com/office/officeart/2005/8/layout/radial4"/>
    <dgm:cxn modelId="{533D0F4A-5F54-4092-B183-3D2D3EBBF205}" type="presParOf" srcId="{3EBD72D9-01E6-4528-9AF5-2FE5DDF46318}" destId="{187A66D4-8A2F-496D-A0A9-FF2D256A7940}"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0B9D97-F481-4F33-9328-985C482A4DE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A60029B4-5CB9-4903-8791-946F0DFB947D}">
      <dgm:prSet phldrT="[Text]" custT="1"/>
      <dgm:spPr>
        <a:solidFill>
          <a:schemeClr val="accent4"/>
        </a:solidFill>
      </dgm:spPr>
      <dgm:t>
        <a:bodyPr/>
        <a:lstStyle/>
        <a:p>
          <a:r>
            <a:rPr lang="en-GB" sz="1800" b="1" dirty="0" smtClean="0"/>
            <a:t>practitioner’s flourishing</a:t>
          </a:r>
          <a:endParaRPr lang="en-GB" sz="1800" b="1" dirty="0"/>
        </a:p>
      </dgm:t>
    </dgm:pt>
    <dgm:pt modelId="{490C49E9-8A81-45EE-A18F-347E6D11110F}" type="parTrans" cxnId="{06003859-6E80-4FEF-B660-7751B5C81183}">
      <dgm:prSet/>
      <dgm:spPr/>
      <dgm:t>
        <a:bodyPr/>
        <a:lstStyle/>
        <a:p>
          <a:endParaRPr lang="en-GB"/>
        </a:p>
      </dgm:t>
    </dgm:pt>
    <dgm:pt modelId="{368BBB77-81E9-40B6-B9F8-E6FF345E3C54}" type="sibTrans" cxnId="{06003859-6E80-4FEF-B660-7751B5C81183}">
      <dgm:prSet/>
      <dgm:spPr/>
      <dgm:t>
        <a:bodyPr/>
        <a:lstStyle/>
        <a:p>
          <a:endParaRPr lang="en-GB"/>
        </a:p>
      </dgm:t>
    </dgm:pt>
    <dgm:pt modelId="{014D7887-EFE1-473F-935F-2258B4B9B3E5}">
      <dgm:prSet phldrT="[Text]" custT="1"/>
      <dgm:spPr/>
      <dgm:t>
        <a:bodyPr/>
        <a:lstStyle/>
        <a:p>
          <a:endParaRPr lang="en-GB" sz="2400" dirty="0" smtClean="0"/>
        </a:p>
        <a:p>
          <a:r>
            <a:rPr lang="en-GB" sz="2400" b="1" dirty="0" smtClean="0"/>
            <a:t>internal goods</a:t>
          </a:r>
        </a:p>
        <a:p>
          <a:endParaRPr lang="en-GB" sz="2400" dirty="0"/>
        </a:p>
      </dgm:t>
    </dgm:pt>
    <dgm:pt modelId="{D2E2667E-0488-4FFF-B428-B4DD7D25087D}" type="parTrans" cxnId="{C8212DEB-B6EE-4058-A095-155928CFF488}">
      <dgm:prSet/>
      <dgm:spPr/>
      <dgm:t>
        <a:bodyPr/>
        <a:lstStyle/>
        <a:p>
          <a:endParaRPr lang="en-GB"/>
        </a:p>
      </dgm:t>
    </dgm:pt>
    <dgm:pt modelId="{B6638C7A-DFB8-4B51-BE01-D3FB1D43F1F1}" type="sibTrans" cxnId="{C8212DEB-B6EE-4058-A095-155928CFF488}">
      <dgm:prSet/>
      <dgm:spPr/>
      <dgm:t>
        <a:bodyPr/>
        <a:lstStyle/>
        <a:p>
          <a:endParaRPr lang="en-GB"/>
        </a:p>
      </dgm:t>
    </dgm:pt>
    <dgm:pt modelId="{B53C285C-C579-4F5F-BC70-6712654DEEF0}">
      <dgm:prSet phldrT="[Text]" custT="1"/>
      <dgm:spPr>
        <a:solidFill>
          <a:schemeClr val="accent2"/>
        </a:solidFill>
      </dgm:spPr>
      <dgm:t>
        <a:bodyPr/>
        <a:lstStyle/>
        <a:p>
          <a:r>
            <a:rPr lang="en-GB" sz="2400" b="1" dirty="0" smtClean="0"/>
            <a:t>external goods</a:t>
          </a:r>
        </a:p>
      </dgm:t>
    </dgm:pt>
    <dgm:pt modelId="{D03FD837-3412-4918-B916-AD13C37C2FF2}" type="parTrans" cxnId="{63978193-3FAE-4025-B62C-14084AA1AE86}">
      <dgm:prSet/>
      <dgm:spPr/>
      <dgm:t>
        <a:bodyPr/>
        <a:lstStyle/>
        <a:p>
          <a:endParaRPr lang="en-GB"/>
        </a:p>
      </dgm:t>
    </dgm:pt>
    <dgm:pt modelId="{C652C7F8-41B7-4C2A-99EA-C696471F6B3A}" type="sibTrans" cxnId="{63978193-3FAE-4025-B62C-14084AA1AE86}">
      <dgm:prSet/>
      <dgm:spPr/>
      <dgm:t>
        <a:bodyPr/>
        <a:lstStyle/>
        <a:p>
          <a:endParaRPr lang="en-GB"/>
        </a:p>
      </dgm:t>
    </dgm:pt>
    <dgm:pt modelId="{49C89743-B874-4FEA-9BAF-A0A52227BBB6}">
      <dgm:prSet custScaleX="137724" custScaleY="132135" custRadScaleRad="83638" custRadScaleInc="59051"/>
      <dgm:spPr/>
      <dgm:t>
        <a:bodyPr/>
        <a:lstStyle/>
        <a:p>
          <a:endParaRPr lang="en-GB"/>
        </a:p>
      </dgm:t>
    </dgm:pt>
    <dgm:pt modelId="{55806D60-B6E8-48BB-AB07-8F915091C98B}" type="parTrans" cxnId="{C558926D-B9EC-4DA5-95C6-05CC61D96534}">
      <dgm:prSet/>
      <dgm:spPr/>
      <dgm:t>
        <a:bodyPr/>
        <a:lstStyle/>
        <a:p>
          <a:endParaRPr lang="en-GB"/>
        </a:p>
      </dgm:t>
    </dgm:pt>
    <dgm:pt modelId="{3233EBBD-79BB-48B7-94EB-A4CB04B1E66B}" type="sibTrans" cxnId="{C558926D-B9EC-4DA5-95C6-05CC61D96534}">
      <dgm:prSet/>
      <dgm:spPr/>
      <dgm:t>
        <a:bodyPr/>
        <a:lstStyle/>
        <a:p>
          <a:endParaRPr lang="en-GB"/>
        </a:p>
      </dgm:t>
    </dgm:pt>
    <dgm:pt modelId="{3EBD72D9-01E6-4528-9AF5-2FE5DDF46318}" type="pres">
      <dgm:prSet presAssocID="{7C0B9D97-F481-4F33-9328-985C482A4DE9}" presName="cycle" presStyleCnt="0">
        <dgm:presLayoutVars>
          <dgm:chMax val="1"/>
          <dgm:dir/>
          <dgm:animLvl val="ctr"/>
          <dgm:resizeHandles val="exact"/>
        </dgm:presLayoutVars>
      </dgm:prSet>
      <dgm:spPr/>
      <dgm:t>
        <a:bodyPr/>
        <a:lstStyle/>
        <a:p>
          <a:endParaRPr lang="en-GB"/>
        </a:p>
      </dgm:t>
    </dgm:pt>
    <dgm:pt modelId="{20B206B4-7380-4E00-AC4B-26903249A84A}" type="pres">
      <dgm:prSet presAssocID="{A60029B4-5CB9-4903-8791-946F0DFB947D}" presName="centerShape" presStyleLbl="node0" presStyleIdx="0" presStyleCnt="1" custScaleX="128570" custScaleY="126778" custLinFactNeighborX="-458" custLinFactNeighborY="-37579"/>
      <dgm:spPr/>
      <dgm:t>
        <a:bodyPr/>
        <a:lstStyle/>
        <a:p>
          <a:endParaRPr lang="en-GB"/>
        </a:p>
      </dgm:t>
    </dgm:pt>
    <dgm:pt modelId="{9F5AE58B-84AE-45D0-85D5-8B26D49343AF}" type="pres">
      <dgm:prSet presAssocID="{D2E2667E-0488-4FFF-B428-B4DD7D25087D}" presName="parTrans" presStyleLbl="bgSibTrans2D1" presStyleIdx="0" presStyleCnt="2"/>
      <dgm:spPr/>
      <dgm:t>
        <a:bodyPr/>
        <a:lstStyle/>
        <a:p>
          <a:endParaRPr lang="en-GB"/>
        </a:p>
      </dgm:t>
    </dgm:pt>
    <dgm:pt modelId="{0B844C1C-0159-4201-8210-A5E58041D6A0}" type="pres">
      <dgm:prSet presAssocID="{014D7887-EFE1-473F-935F-2258B4B9B3E5}" presName="node" presStyleLbl="node1" presStyleIdx="0" presStyleCnt="2" custScaleX="142937" custScaleY="83308" custRadScaleRad="79963" custRadScaleInc="-60575">
        <dgm:presLayoutVars>
          <dgm:bulletEnabled val="1"/>
        </dgm:presLayoutVars>
      </dgm:prSet>
      <dgm:spPr/>
      <dgm:t>
        <a:bodyPr/>
        <a:lstStyle/>
        <a:p>
          <a:endParaRPr lang="en-GB"/>
        </a:p>
      </dgm:t>
    </dgm:pt>
    <dgm:pt modelId="{E16D20C1-8B86-4B5E-86AB-86F3287129DE}" type="pres">
      <dgm:prSet presAssocID="{D03FD837-3412-4918-B916-AD13C37C2FF2}" presName="parTrans" presStyleLbl="bgSibTrans2D1" presStyleIdx="1" presStyleCnt="2"/>
      <dgm:spPr/>
      <dgm:t>
        <a:bodyPr/>
        <a:lstStyle/>
        <a:p>
          <a:endParaRPr lang="en-GB"/>
        </a:p>
      </dgm:t>
    </dgm:pt>
    <dgm:pt modelId="{187A66D4-8A2F-496D-A0A9-FF2D256A7940}" type="pres">
      <dgm:prSet presAssocID="{B53C285C-C579-4F5F-BC70-6712654DEEF0}" presName="node" presStyleLbl="node1" presStyleIdx="1" presStyleCnt="2" custScaleX="137724" custScaleY="80937" custRadScaleRad="83638" custRadScaleInc="59051">
        <dgm:presLayoutVars>
          <dgm:bulletEnabled val="1"/>
        </dgm:presLayoutVars>
      </dgm:prSet>
      <dgm:spPr/>
      <dgm:t>
        <a:bodyPr/>
        <a:lstStyle/>
        <a:p>
          <a:endParaRPr lang="en-GB"/>
        </a:p>
      </dgm:t>
    </dgm:pt>
  </dgm:ptLst>
  <dgm:cxnLst>
    <dgm:cxn modelId="{92ED93F8-DD60-411E-90E2-CC9420BE4D11}" type="presOf" srcId="{B53C285C-C579-4F5F-BC70-6712654DEEF0}" destId="{187A66D4-8A2F-496D-A0A9-FF2D256A7940}" srcOrd="0" destOrd="0" presId="urn:microsoft.com/office/officeart/2005/8/layout/radial4"/>
    <dgm:cxn modelId="{63978193-3FAE-4025-B62C-14084AA1AE86}" srcId="{A60029B4-5CB9-4903-8791-946F0DFB947D}" destId="{B53C285C-C579-4F5F-BC70-6712654DEEF0}" srcOrd="1" destOrd="0" parTransId="{D03FD837-3412-4918-B916-AD13C37C2FF2}" sibTransId="{C652C7F8-41B7-4C2A-99EA-C696471F6B3A}"/>
    <dgm:cxn modelId="{C558926D-B9EC-4DA5-95C6-05CC61D96534}" srcId="{7C0B9D97-F481-4F33-9328-985C482A4DE9}" destId="{49C89743-B874-4FEA-9BAF-A0A52227BBB6}" srcOrd="1" destOrd="0" parTransId="{55806D60-B6E8-48BB-AB07-8F915091C98B}" sibTransId="{3233EBBD-79BB-48B7-94EB-A4CB04B1E66B}"/>
    <dgm:cxn modelId="{A19D8D61-7168-4770-8CB0-18415EC9FA9D}" type="presOf" srcId="{014D7887-EFE1-473F-935F-2258B4B9B3E5}" destId="{0B844C1C-0159-4201-8210-A5E58041D6A0}" srcOrd="0" destOrd="0" presId="urn:microsoft.com/office/officeart/2005/8/layout/radial4"/>
    <dgm:cxn modelId="{50335640-A74C-457E-B105-40DCF5A4A146}" type="presOf" srcId="{D2E2667E-0488-4FFF-B428-B4DD7D25087D}" destId="{9F5AE58B-84AE-45D0-85D5-8B26D49343AF}" srcOrd="0" destOrd="0" presId="urn:microsoft.com/office/officeart/2005/8/layout/radial4"/>
    <dgm:cxn modelId="{256F951D-B2DA-4409-9C9B-B08579FAFAC9}" type="presOf" srcId="{D03FD837-3412-4918-B916-AD13C37C2FF2}" destId="{E16D20C1-8B86-4B5E-86AB-86F3287129DE}" srcOrd="0" destOrd="0" presId="urn:microsoft.com/office/officeart/2005/8/layout/radial4"/>
    <dgm:cxn modelId="{06003859-6E80-4FEF-B660-7751B5C81183}" srcId="{7C0B9D97-F481-4F33-9328-985C482A4DE9}" destId="{A60029B4-5CB9-4903-8791-946F0DFB947D}" srcOrd="0" destOrd="0" parTransId="{490C49E9-8A81-45EE-A18F-347E6D11110F}" sibTransId="{368BBB77-81E9-40B6-B9F8-E6FF345E3C54}"/>
    <dgm:cxn modelId="{C8212DEB-B6EE-4058-A095-155928CFF488}" srcId="{A60029B4-5CB9-4903-8791-946F0DFB947D}" destId="{014D7887-EFE1-473F-935F-2258B4B9B3E5}" srcOrd="0" destOrd="0" parTransId="{D2E2667E-0488-4FFF-B428-B4DD7D25087D}" sibTransId="{B6638C7A-DFB8-4B51-BE01-D3FB1D43F1F1}"/>
    <dgm:cxn modelId="{31EB0665-DEFE-4AF1-9379-A1895C4AF066}" type="presOf" srcId="{7C0B9D97-F481-4F33-9328-985C482A4DE9}" destId="{3EBD72D9-01E6-4528-9AF5-2FE5DDF46318}" srcOrd="0" destOrd="0" presId="urn:microsoft.com/office/officeart/2005/8/layout/radial4"/>
    <dgm:cxn modelId="{C97D960C-FF7F-4F1F-86BE-C2F009D8E0CE}" type="presOf" srcId="{A60029B4-5CB9-4903-8791-946F0DFB947D}" destId="{20B206B4-7380-4E00-AC4B-26903249A84A}" srcOrd="0" destOrd="0" presId="urn:microsoft.com/office/officeart/2005/8/layout/radial4"/>
    <dgm:cxn modelId="{4A852B6B-80D7-489D-9638-7C890D650B05}" type="presParOf" srcId="{3EBD72D9-01E6-4528-9AF5-2FE5DDF46318}" destId="{20B206B4-7380-4E00-AC4B-26903249A84A}" srcOrd="0" destOrd="0" presId="urn:microsoft.com/office/officeart/2005/8/layout/radial4"/>
    <dgm:cxn modelId="{44060C40-F8A5-4F22-BDAE-6C4B601CAD9B}" type="presParOf" srcId="{3EBD72D9-01E6-4528-9AF5-2FE5DDF46318}" destId="{9F5AE58B-84AE-45D0-85D5-8B26D49343AF}" srcOrd="1" destOrd="0" presId="urn:microsoft.com/office/officeart/2005/8/layout/radial4"/>
    <dgm:cxn modelId="{35B4A905-7B7F-4C71-B0B2-F0C8E6FA4924}" type="presParOf" srcId="{3EBD72D9-01E6-4528-9AF5-2FE5DDF46318}" destId="{0B844C1C-0159-4201-8210-A5E58041D6A0}" srcOrd="2" destOrd="0" presId="urn:microsoft.com/office/officeart/2005/8/layout/radial4"/>
    <dgm:cxn modelId="{A39706B5-DF40-4C03-911D-B0C829BE2A07}" type="presParOf" srcId="{3EBD72D9-01E6-4528-9AF5-2FE5DDF46318}" destId="{E16D20C1-8B86-4B5E-86AB-86F3287129DE}" srcOrd="3" destOrd="0" presId="urn:microsoft.com/office/officeart/2005/8/layout/radial4"/>
    <dgm:cxn modelId="{04581430-4DC0-4C2A-8A9C-F32EE0B35C09}" type="presParOf" srcId="{3EBD72D9-01E6-4528-9AF5-2FE5DDF46318}" destId="{187A66D4-8A2F-496D-A0A9-FF2D256A7940}"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19E7A-00F2-48AD-AF9A-D6C952CB6DEB}" type="datetimeFigureOut">
              <a:rPr lang="en-GB" smtClean="0"/>
              <a:t>09/08/2016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4C6FF-3AE9-487F-97C7-D9C076F33FC2}" type="slidenum">
              <a:rPr lang="en-GB" smtClean="0"/>
              <a:t>‹#›</a:t>
            </a:fld>
            <a:endParaRPr lang="en-GB"/>
          </a:p>
        </p:txBody>
      </p:sp>
    </p:spTree>
    <p:extLst>
      <p:ext uri="{BB962C8B-B14F-4D97-AF65-F5344CB8AC3E}">
        <p14:creationId xmlns:p14="http://schemas.microsoft.com/office/powerpoint/2010/main" val="20065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a:t>
            </a:fld>
            <a:endParaRPr lang="en-GB"/>
          </a:p>
        </p:txBody>
      </p:sp>
    </p:spTree>
    <p:extLst>
      <p:ext uri="{BB962C8B-B14F-4D97-AF65-F5344CB8AC3E}">
        <p14:creationId xmlns:p14="http://schemas.microsoft.com/office/powerpoint/2010/main" val="2330161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summary</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10</a:t>
            </a:fld>
            <a:endParaRPr lang="en-GB"/>
          </a:p>
        </p:txBody>
      </p:sp>
    </p:spTree>
    <p:extLst>
      <p:ext uri="{BB962C8B-B14F-4D97-AF65-F5344CB8AC3E}">
        <p14:creationId xmlns:p14="http://schemas.microsoft.com/office/powerpoint/2010/main" val="1805381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11</a:t>
            </a:fld>
            <a:endParaRPr lang="en-GB"/>
          </a:p>
        </p:txBody>
      </p:sp>
    </p:spTree>
    <p:extLst>
      <p:ext uri="{BB962C8B-B14F-4D97-AF65-F5344CB8AC3E}">
        <p14:creationId xmlns:p14="http://schemas.microsoft.com/office/powerpoint/2010/main" val="2121667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class exercise to answer second and third bullet points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12</a:t>
            </a:fld>
            <a:endParaRPr lang="en-GB"/>
          </a:p>
        </p:txBody>
      </p:sp>
    </p:spTree>
    <p:extLst>
      <p:ext uri="{BB962C8B-B14F-4D97-AF65-F5344CB8AC3E}">
        <p14:creationId xmlns:p14="http://schemas.microsoft.com/office/powerpoint/2010/main" val="1651102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a:t>
            </a:r>
            <a:r>
              <a:rPr lang="en-GB" b="1" dirty="0" smtClean="0"/>
              <a:t>Theory in Practice: </a:t>
            </a:r>
            <a:r>
              <a:rPr lang="en-GB" b="1" dirty="0" err="1" smtClean="0"/>
              <a:t>Bloodgate</a:t>
            </a:r>
            <a:r>
              <a:rPr lang="en-GB" b="1" dirty="0" smtClean="0"/>
              <a:t>: Prioritizing External Goods and the Erosion of Virtue</a:t>
            </a:r>
          </a:p>
          <a:p>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13</a:t>
            </a:fld>
            <a:endParaRPr lang="en-GB"/>
          </a:p>
        </p:txBody>
      </p:sp>
    </p:spTree>
    <p:extLst>
      <p:ext uri="{BB962C8B-B14F-4D97-AF65-F5344CB8AC3E}">
        <p14:creationId xmlns:p14="http://schemas.microsoft.com/office/powerpoint/2010/main" val="4183558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14</a:t>
            </a:fld>
            <a:endParaRPr lang="en-GB"/>
          </a:p>
        </p:txBody>
      </p:sp>
    </p:spTree>
    <p:extLst>
      <p:ext uri="{BB962C8B-B14F-4D97-AF65-F5344CB8AC3E}">
        <p14:creationId xmlns:p14="http://schemas.microsoft.com/office/powerpoint/2010/main" val="1587630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15</a:t>
            </a:fld>
            <a:endParaRPr lang="en-GB"/>
          </a:p>
        </p:txBody>
      </p:sp>
    </p:spTree>
    <p:extLst>
      <p:ext uri="{BB962C8B-B14F-4D97-AF65-F5344CB8AC3E}">
        <p14:creationId xmlns:p14="http://schemas.microsoft.com/office/powerpoint/2010/main" val="3114180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16</a:t>
            </a:fld>
            <a:endParaRPr lang="en-GB"/>
          </a:p>
        </p:txBody>
      </p:sp>
    </p:spTree>
    <p:extLst>
      <p:ext uri="{BB962C8B-B14F-4D97-AF65-F5344CB8AC3E}">
        <p14:creationId xmlns:p14="http://schemas.microsoft.com/office/powerpoint/2010/main" val="2001566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2</a:t>
            </a:fld>
            <a:endParaRPr lang="en-GB"/>
          </a:p>
        </p:txBody>
      </p:sp>
    </p:spTree>
    <p:extLst>
      <p:ext uri="{BB962C8B-B14F-4D97-AF65-F5344CB8AC3E}">
        <p14:creationId xmlns:p14="http://schemas.microsoft.com/office/powerpoint/2010/main" val="4068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3</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class to identify: </a:t>
            </a:r>
          </a:p>
          <a:p>
            <a:pPr marL="171450" indent="-171450">
              <a:buFont typeface="Arial" panose="020B0604020202020204" pitchFamily="34" charset="0"/>
              <a:buChar char="•"/>
            </a:pPr>
            <a:r>
              <a:rPr lang="en-GB" dirty="0" smtClean="0"/>
              <a:t>some leisure practices</a:t>
            </a:r>
          </a:p>
          <a:p>
            <a:pPr marL="171450" indent="-171450">
              <a:buFont typeface="Arial" panose="020B0604020202020204" pitchFamily="34" charset="0"/>
              <a:buChar char="•"/>
            </a:pPr>
            <a:r>
              <a:rPr lang="en-GB" dirty="0" smtClean="0"/>
              <a:t>some work practices</a:t>
            </a:r>
          </a:p>
          <a:p>
            <a:pPr marL="171450" indent="-171450">
              <a:buFont typeface="Arial" panose="020B0604020202020204" pitchFamily="34" charset="0"/>
              <a:buChar char="•"/>
            </a:pPr>
            <a:r>
              <a:rPr lang="en-GB" dirty="0" smtClean="0"/>
              <a:t>some internal goods and external goods associated with the achievement of excellence in these practices</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4</a:t>
            </a:fld>
            <a:endParaRPr lang="en-GB"/>
          </a:p>
        </p:txBody>
      </p:sp>
    </p:spTree>
    <p:extLst>
      <p:ext uri="{BB962C8B-B14F-4D97-AF65-F5344CB8AC3E}">
        <p14:creationId xmlns:p14="http://schemas.microsoft.com/office/powerpoint/2010/main" val="1894960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emphasis the contribution that the internal and external goods identified in relation to last slide make to human flourishing</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5</a:t>
            </a:fld>
            <a:endParaRPr lang="en-GB"/>
          </a:p>
        </p:txBody>
      </p:sp>
    </p:spTree>
    <p:extLst>
      <p:ext uri="{BB962C8B-B14F-4D97-AF65-F5344CB8AC3E}">
        <p14:creationId xmlns:p14="http://schemas.microsoft.com/office/powerpoint/2010/main" val="2228860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relate this point to the practices already identified, considering who the associated communities of practitioners might include</a:t>
            </a:r>
          </a:p>
          <a:p>
            <a:pPr marL="171450" indent="-171450">
              <a:buFont typeface="Arial" panose="020B0604020202020204" pitchFamily="34" charset="0"/>
              <a:buChar char="•"/>
            </a:pPr>
            <a:r>
              <a:rPr lang="en-GB" dirty="0" smtClean="0"/>
              <a:t>see </a:t>
            </a:r>
            <a:r>
              <a:rPr lang="en-GB" b="1" dirty="0" smtClean="0"/>
              <a:t>Video Activity 5.4</a:t>
            </a:r>
            <a:endParaRPr lang="en-GB" b="1" dirty="0"/>
          </a:p>
        </p:txBody>
      </p:sp>
      <p:sp>
        <p:nvSpPr>
          <p:cNvPr id="4" name="Slide Number Placeholder 3"/>
          <p:cNvSpPr>
            <a:spLocks noGrp="1"/>
          </p:cNvSpPr>
          <p:nvPr>
            <p:ph type="sldNum" sz="quarter" idx="10"/>
          </p:nvPr>
        </p:nvSpPr>
        <p:spPr/>
        <p:txBody>
          <a:bodyPr/>
          <a:lstStyle/>
          <a:p>
            <a:fld id="{0EF4C6FF-3AE9-487F-97C7-D9C076F33FC2}" type="slidenum">
              <a:rPr lang="en-GB" smtClean="0"/>
              <a:t>6</a:t>
            </a:fld>
            <a:endParaRPr lang="en-GB"/>
          </a:p>
        </p:txBody>
      </p:sp>
    </p:spTree>
    <p:extLst>
      <p:ext uri="{BB962C8B-B14F-4D97-AF65-F5344CB8AC3E}">
        <p14:creationId xmlns:p14="http://schemas.microsoft.com/office/powerpoint/2010/main" val="38413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7</a:t>
            </a:fld>
            <a:endParaRPr lang="en-GB"/>
          </a:p>
        </p:txBody>
      </p:sp>
    </p:spTree>
    <p:extLst>
      <p:ext uri="{BB962C8B-B14F-4D97-AF65-F5344CB8AC3E}">
        <p14:creationId xmlns:p14="http://schemas.microsoft.com/office/powerpoint/2010/main" val="980483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summary</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8</a:t>
            </a:fld>
            <a:endParaRPr lang="en-GB"/>
          </a:p>
        </p:txBody>
      </p:sp>
    </p:spTree>
    <p:extLst>
      <p:ext uri="{BB962C8B-B14F-4D97-AF65-F5344CB8AC3E}">
        <p14:creationId xmlns:p14="http://schemas.microsoft.com/office/powerpoint/2010/main" val="1805381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illustrate these differences in relation to the internal and external goods associated with the practices identified earlier </a:t>
            </a:r>
            <a:endParaRPr lang="en-GB" dirty="0"/>
          </a:p>
        </p:txBody>
      </p:sp>
      <p:sp>
        <p:nvSpPr>
          <p:cNvPr id="4" name="Slide Number Placeholder 3"/>
          <p:cNvSpPr>
            <a:spLocks noGrp="1"/>
          </p:cNvSpPr>
          <p:nvPr>
            <p:ph type="sldNum" sz="quarter" idx="10"/>
          </p:nvPr>
        </p:nvSpPr>
        <p:spPr/>
        <p:txBody>
          <a:bodyPr/>
          <a:lstStyle/>
          <a:p>
            <a:fld id="{0EF4C6FF-3AE9-487F-97C7-D9C076F33FC2}" type="slidenum">
              <a:rPr lang="en-GB" smtClean="0"/>
              <a:t>9</a:t>
            </a:fld>
            <a:endParaRPr lang="en-GB"/>
          </a:p>
        </p:txBody>
      </p:sp>
    </p:spTree>
    <p:extLst>
      <p:ext uri="{BB962C8B-B14F-4D97-AF65-F5344CB8AC3E}">
        <p14:creationId xmlns:p14="http://schemas.microsoft.com/office/powerpoint/2010/main" val="2103500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02904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69181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0444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72456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FDCDF8-9B9E-49CD-8C90-44256A249E3C}" type="datetimeFigureOut">
              <a:rPr lang="en-GB" smtClean="0"/>
              <a:t>09/08/2016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55371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18586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4FDCDF8-9B9E-49CD-8C90-44256A249E3C}" type="datetimeFigureOut">
              <a:rPr lang="en-GB" smtClean="0"/>
              <a:t>09/08/2016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36218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4FDCDF8-9B9E-49CD-8C90-44256A249E3C}" type="datetimeFigureOut">
              <a:rPr lang="en-GB" smtClean="0"/>
              <a:t>09/08/2016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163012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FDCDF8-9B9E-49CD-8C90-44256A249E3C}" type="datetimeFigureOut">
              <a:rPr lang="en-GB" smtClean="0"/>
              <a:t>09/08/2016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411975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392202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FDCDF8-9B9E-49CD-8C90-44256A249E3C}" type="datetimeFigureOut">
              <a:rPr lang="en-GB" smtClean="0"/>
              <a:t>09/08/2016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6C47D-6DE1-4EC6-8465-8687E2F2070F}" type="slidenum">
              <a:rPr lang="en-GB" smtClean="0"/>
              <a:t>‹#›</a:t>
            </a:fld>
            <a:endParaRPr lang="en-GB"/>
          </a:p>
        </p:txBody>
      </p:sp>
    </p:spTree>
    <p:extLst>
      <p:ext uri="{BB962C8B-B14F-4D97-AF65-F5344CB8AC3E}">
        <p14:creationId xmlns:p14="http://schemas.microsoft.com/office/powerpoint/2010/main" val="231700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DCDF8-9B9E-49CD-8C90-44256A249E3C}" type="datetimeFigureOut">
              <a:rPr lang="en-GB" smtClean="0"/>
              <a:t>09/08/2016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6C47D-6DE1-4EC6-8465-8687E2F2070F}" type="slidenum">
              <a:rPr lang="en-GB" smtClean="0"/>
              <a:t>‹#›</a:t>
            </a:fld>
            <a:endParaRPr lang="en-GB"/>
          </a:p>
        </p:txBody>
      </p:sp>
    </p:spTree>
    <p:extLst>
      <p:ext uri="{BB962C8B-B14F-4D97-AF65-F5344CB8AC3E}">
        <p14:creationId xmlns:p14="http://schemas.microsoft.com/office/powerpoint/2010/main" val="1803116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a7p2TCW4zVo"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1755626"/>
          </a:xfrm>
        </p:spPr>
        <p:txBody>
          <a:bodyPr>
            <a:normAutofit fontScale="90000"/>
          </a:bodyPr>
          <a:lstStyle/>
          <a:p>
            <a:r>
              <a:rPr lang="en-GB" dirty="0" smtClean="0"/>
              <a:t>Ethics Theory </a:t>
            </a:r>
            <a:br>
              <a:rPr lang="en-GB" dirty="0" smtClean="0"/>
            </a:br>
            <a:r>
              <a:rPr lang="en-GB" dirty="0" smtClean="0"/>
              <a:t>and</a:t>
            </a:r>
            <a:br>
              <a:rPr lang="en-GB" dirty="0" smtClean="0"/>
            </a:br>
            <a:r>
              <a:rPr lang="en-GB" dirty="0" smtClean="0"/>
              <a:t> Business Practice</a:t>
            </a:r>
            <a:endParaRPr lang="en-GB" dirty="0"/>
          </a:p>
        </p:txBody>
      </p:sp>
      <p:sp>
        <p:nvSpPr>
          <p:cNvPr id="3" name="Subtitle 2"/>
          <p:cNvSpPr>
            <a:spLocks noGrp="1"/>
          </p:cNvSpPr>
          <p:nvPr>
            <p:ph type="subTitle" idx="1"/>
          </p:nvPr>
        </p:nvSpPr>
        <p:spPr/>
        <p:txBody>
          <a:bodyPr>
            <a:normAutofit/>
          </a:bodyPr>
          <a:lstStyle/>
          <a:p>
            <a:r>
              <a:rPr lang="en-GB" dirty="0" smtClean="0"/>
              <a:t>5.3 Virtue Theory – Part Three </a:t>
            </a:r>
          </a:p>
          <a:p>
            <a:r>
              <a:rPr lang="en-GB" dirty="0" smtClean="0"/>
              <a:t>Virtue, Work Practices, and Human Flourishing </a:t>
            </a:r>
          </a:p>
        </p:txBody>
      </p:sp>
    </p:spTree>
    <p:extLst>
      <p:ext uri="{BB962C8B-B14F-4D97-AF65-F5344CB8AC3E}">
        <p14:creationId xmlns:p14="http://schemas.microsoft.com/office/powerpoint/2010/main" val="131649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Up Arrow 12"/>
          <p:cNvSpPr/>
          <p:nvPr/>
        </p:nvSpPr>
        <p:spPr>
          <a:xfrm>
            <a:off x="4762779" y="5362896"/>
            <a:ext cx="482692" cy="648072"/>
          </a:xfrm>
          <a:prstGeom prst="up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Left Arrow 4"/>
          <p:cNvSpPr/>
          <p:nvPr/>
        </p:nvSpPr>
        <p:spPr>
          <a:xfrm rot="2737469">
            <a:off x="1976853" y="2335380"/>
            <a:ext cx="1560611"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aphicFrame>
        <p:nvGraphicFramePr>
          <p:cNvPr id="4" name="Diagram 3"/>
          <p:cNvGraphicFramePr/>
          <p:nvPr>
            <p:extLst>
              <p:ext uri="{D42A27DB-BD31-4B8C-83A1-F6EECF244321}">
                <p14:modId xmlns:p14="http://schemas.microsoft.com/office/powerpoint/2010/main" val="3681926019"/>
              </p:ext>
            </p:extLst>
          </p:nvPr>
        </p:nvGraphicFramePr>
        <p:xfrm>
          <a:off x="2375756" y="116632"/>
          <a:ext cx="4968552" cy="3738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Left Arrow 5"/>
          <p:cNvSpPr/>
          <p:nvPr/>
        </p:nvSpPr>
        <p:spPr>
          <a:xfrm rot="2737469">
            <a:off x="6964795" y="3909770"/>
            <a:ext cx="1560611"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Left Arrow 6"/>
          <p:cNvSpPr/>
          <p:nvPr/>
        </p:nvSpPr>
        <p:spPr>
          <a:xfrm rot="2737469">
            <a:off x="3777054" y="3919556"/>
            <a:ext cx="1560611"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Left Arrow 7"/>
          <p:cNvSpPr/>
          <p:nvPr/>
        </p:nvSpPr>
        <p:spPr>
          <a:xfrm rot="8048911">
            <a:off x="4552417" y="3923188"/>
            <a:ext cx="1566488"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Rounded Rectangle 8"/>
          <p:cNvSpPr/>
          <p:nvPr/>
        </p:nvSpPr>
        <p:spPr>
          <a:xfrm>
            <a:off x="3911992" y="4004439"/>
            <a:ext cx="2016224" cy="115212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excellence in practices</a:t>
            </a:r>
            <a:endParaRPr lang="en-GB" sz="2400" b="1" dirty="0"/>
          </a:p>
        </p:txBody>
      </p:sp>
      <p:sp>
        <p:nvSpPr>
          <p:cNvPr id="10" name="Oval 9"/>
          <p:cNvSpPr/>
          <p:nvPr/>
        </p:nvSpPr>
        <p:spPr>
          <a:xfrm>
            <a:off x="395536" y="116632"/>
            <a:ext cx="1944216" cy="19019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other people’s  flourishing</a:t>
            </a:r>
            <a:endParaRPr lang="en-GB" b="1" dirty="0"/>
          </a:p>
        </p:txBody>
      </p:sp>
      <p:sp>
        <p:nvSpPr>
          <p:cNvPr id="11" name="Rounded Rectangle 10"/>
          <p:cNvSpPr/>
          <p:nvPr/>
        </p:nvSpPr>
        <p:spPr>
          <a:xfrm>
            <a:off x="7308304" y="4004439"/>
            <a:ext cx="1835696" cy="115212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other means</a:t>
            </a:r>
            <a:endParaRPr lang="en-GB" sz="2400" b="1" dirty="0"/>
          </a:p>
        </p:txBody>
      </p:sp>
      <p:sp>
        <p:nvSpPr>
          <p:cNvPr id="12" name="Rounded Rectangle 11"/>
          <p:cNvSpPr/>
          <p:nvPr/>
        </p:nvSpPr>
        <p:spPr>
          <a:xfrm>
            <a:off x="3462600" y="5805264"/>
            <a:ext cx="2981608" cy="936104"/>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t>virtue</a:t>
            </a:r>
            <a:endParaRPr lang="en-GB" sz="4000" dirty="0"/>
          </a:p>
        </p:txBody>
      </p:sp>
    </p:spTree>
    <p:extLst>
      <p:ext uri="{BB962C8B-B14F-4D97-AF65-F5344CB8AC3E}">
        <p14:creationId xmlns:p14="http://schemas.microsoft.com/office/powerpoint/2010/main" val="7152969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beware of external goods</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dirty="0" smtClean="0"/>
              <a:t>external goods are necessary to human flourishing, but:</a:t>
            </a:r>
          </a:p>
          <a:p>
            <a:r>
              <a:rPr lang="en-GB" dirty="0" smtClean="0"/>
              <a:t>they may get prioritized over internal goods</a:t>
            </a:r>
          </a:p>
          <a:p>
            <a:r>
              <a:rPr lang="en-GB" dirty="0" smtClean="0"/>
              <a:t>they may shift attention from the importance of excellence</a:t>
            </a:r>
          </a:p>
          <a:p>
            <a:r>
              <a:rPr lang="en-GB" dirty="0" smtClean="0"/>
              <a:t>their pursuit may undermine virtue</a:t>
            </a:r>
          </a:p>
          <a:p>
            <a:endParaRPr lang="en-GB" dirty="0"/>
          </a:p>
          <a:p>
            <a:pPr marL="0" indent="0">
              <a:buNone/>
            </a:pPr>
            <a:r>
              <a:rPr lang="en-GB" dirty="0" smtClean="0"/>
              <a:t>so, external goods need to be kept in their proper place</a:t>
            </a:r>
            <a:endParaRPr lang="en-GB" dirty="0"/>
          </a:p>
        </p:txBody>
      </p:sp>
    </p:spTree>
    <p:extLst>
      <p:ext uri="{BB962C8B-B14F-4D97-AF65-F5344CB8AC3E}">
        <p14:creationId xmlns:p14="http://schemas.microsoft.com/office/powerpoint/2010/main" val="23778998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institutions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institutions </a:t>
            </a:r>
            <a:r>
              <a:rPr lang="en-GB" dirty="0"/>
              <a:t>provide the frameworks within which practices take </a:t>
            </a:r>
            <a:r>
              <a:rPr lang="en-GB" dirty="0" smtClean="0"/>
              <a:t>place</a:t>
            </a:r>
          </a:p>
          <a:p>
            <a:r>
              <a:rPr lang="en-GB" dirty="0" smtClean="0"/>
              <a:t>some examples of institutions in relation to leisure practices: </a:t>
            </a:r>
          </a:p>
          <a:p>
            <a:r>
              <a:rPr lang="en-GB" dirty="0" smtClean="0"/>
              <a:t>some examples of institutions in relation to work practices:</a:t>
            </a:r>
          </a:p>
          <a:p>
            <a:r>
              <a:rPr lang="en-GB" dirty="0" smtClean="0"/>
              <a:t>it is the role of institutions to take care of external goods</a:t>
            </a:r>
          </a:p>
          <a:p>
            <a:r>
              <a:rPr lang="en-GB" dirty="0" smtClean="0"/>
              <a:t>and to ensure they are kept in their proper place</a:t>
            </a:r>
            <a:endParaRPr lang="en-GB" dirty="0"/>
          </a:p>
        </p:txBody>
      </p:sp>
    </p:spTree>
    <p:extLst>
      <p:ext uri="{BB962C8B-B14F-4D97-AF65-F5344CB8AC3E}">
        <p14:creationId xmlns:p14="http://schemas.microsoft.com/office/powerpoint/2010/main" val="156309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theory in practice</a:t>
            </a:r>
            <a:endParaRPr lang="en-GB" dirty="0"/>
          </a:p>
        </p:txBody>
      </p:sp>
      <p:sp>
        <p:nvSpPr>
          <p:cNvPr id="3" name="Content Placeholder 2"/>
          <p:cNvSpPr>
            <a:spLocks noGrp="1"/>
          </p:cNvSpPr>
          <p:nvPr>
            <p:ph idx="1"/>
          </p:nvPr>
        </p:nvSpPr>
        <p:spPr/>
        <p:txBody>
          <a:bodyPr/>
          <a:lstStyle/>
          <a:p>
            <a:endParaRPr lang="en-GB" dirty="0"/>
          </a:p>
          <a:p>
            <a:pPr marL="0" indent="0" algn="ctr">
              <a:buNone/>
            </a:pPr>
            <a:r>
              <a:rPr lang="en-GB" dirty="0" err="1" smtClean="0"/>
              <a:t>bloodgate</a:t>
            </a:r>
            <a:r>
              <a:rPr lang="en-GB" dirty="0" smtClean="0"/>
              <a:t>: prioritizing external goods and the erosion of virtue</a:t>
            </a:r>
          </a:p>
          <a:p>
            <a:endParaRPr lang="en-GB" dirty="0"/>
          </a:p>
        </p:txBody>
      </p:sp>
    </p:spTree>
    <p:extLst>
      <p:ext uri="{BB962C8B-B14F-4D97-AF65-F5344CB8AC3E}">
        <p14:creationId xmlns:p14="http://schemas.microsoft.com/office/powerpoint/2010/main" val="165960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a:bodyPr>
          <a:lstStyle/>
          <a:p>
            <a:r>
              <a:rPr lang="en-GB" dirty="0" smtClean="0"/>
              <a:t>management and virtue</a:t>
            </a:r>
            <a:endParaRPr lang="en-GB" dirty="0"/>
          </a:p>
        </p:txBody>
      </p:sp>
      <p:sp>
        <p:nvSpPr>
          <p:cNvPr id="3" name="Content Placeholder 2"/>
          <p:cNvSpPr>
            <a:spLocks noGrp="1"/>
          </p:cNvSpPr>
          <p:nvPr>
            <p:ph idx="1"/>
          </p:nvPr>
        </p:nvSpPr>
        <p:spPr>
          <a:xfrm>
            <a:off x="457200" y="1268760"/>
            <a:ext cx="8229600" cy="4857403"/>
          </a:xfrm>
        </p:spPr>
        <p:txBody>
          <a:bodyPr>
            <a:normAutofit fontScale="92500" lnSpcReduction="20000"/>
          </a:bodyPr>
          <a:lstStyle/>
          <a:p>
            <a:pPr marL="0" indent="0">
              <a:buNone/>
            </a:pPr>
            <a:r>
              <a:rPr lang="en-GB" dirty="0" smtClean="0"/>
              <a:t>to creating </a:t>
            </a:r>
            <a:r>
              <a:rPr lang="en-GB" dirty="0"/>
              <a:t>and sustaining a virtuous </a:t>
            </a:r>
            <a:r>
              <a:rPr lang="en-GB" dirty="0" smtClean="0"/>
              <a:t>business, managers should:</a:t>
            </a:r>
            <a:endParaRPr lang="en-GB" dirty="0"/>
          </a:p>
          <a:p>
            <a:pPr marL="514350" indent="-514350">
              <a:buFont typeface="+mj-lt"/>
              <a:buAutoNum type="arabicPeriod"/>
            </a:pPr>
            <a:r>
              <a:rPr lang="en-GB" dirty="0" smtClean="0"/>
              <a:t>prioritize the </a:t>
            </a:r>
            <a:r>
              <a:rPr lang="en-GB" dirty="0"/>
              <a:t>pursuit of excellence in </a:t>
            </a:r>
            <a:r>
              <a:rPr lang="en-GB" dirty="0" smtClean="0"/>
              <a:t>the practices housed within their corporations</a:t>
            </a:r>
          </a:p>
          <a:p>
            <a:pPr marL="514350" indent="-514350">
              <a:buFont typeface="+mj-lt"/>
              <a:buAutoNum type="arabicPeriod"/>
            </a:pPr>
            <a:r>
              <a:rPr lang="en-GB" dirty="0" smtClean="0"/>
              <a:t>treat external </a:t>
            </a:r>
            <a:r>
              <a:rPr lang="en-GB" dirty="0"/>
              <a:t>goods </a:t>
            </a:r>
            <a:r>
              <a:rPr lang="en-GB" dirty="0" smtClean="0"/>
              <a:t>as </a:t>
            </a:r>
            <a:r>
              <a:rPr lang="en-GB" dirty="0"/>
              <a:t>a means to achieving the end of excellence, rather than as an end in </a:t>
            </a:r>
            <a:r>
              <a:rPr lang="en-GB" dirty="0" smtClean="0"/>
              <a:t>themselves</a:t>
            </a:r>
          </a:p>
          <a:p>
            <a:pPr marL="514350" indent="-514350">
              <a:buFont typeface="+mj-lt"/>
              <a:buAutoNum type="arabicPeriod"/>
            </a:pPr>
            <a:r>
              <a:rPr lang="en-GB" dirty="0" smtClean="0"/>
              <a:t>celebrate </a:t>
            </a:r>
            <a:r>
              <a:rPr lang="en-GB" dirty="0"/>
              <a:t>internal goods over external </a:t>
            </a:r>
            <a:r>
              <a:rPr lang="en-GB" dirty="0" smtClean="0"/>
              <a:t>goods</a:t>
            </a:r>
          </a:p>
          <a:p>
            <a:pPr marL="514350" indent="-514350">
              <a:buFont typeface="+mj-lt"/>
              <a:buAutoNum type="arabicPeriod"/>
            </a:pPr>
            <a:r>
              <a:rPr lang="en-GB" dirty="0" smtClean="0"/>
              <a:t>resist the corrupting pressure of outside groups</a:t>
            </a:r>
          </a:p>
          <a:p>
            <a:pPr marL="0" indent="0" algn="r">
              <a:buNone/>
            </a:pPr>
            <a:endParaRPr lang="en-GB" sz="2600" dirty="0" smtClean="0"/>
          </a:p>
          <a:p>
            <a:pPr marL="0" indent="0" algn="r">
              <a:buNone/>
            </a:pPr>
            <a:r>
              <a:rPr lang="en-GB" sz="2600" dirty="0" smtClean="0"/>
              <a:t>(Moore, 2002, 2005, 2008, 2012; Moore and Beadle, 2006)</a:t>
            </a:r>
          </a:p>
          <a:p>
            <a:pPr marL="514350" indent="-514350">
              <a:buFont typeface="+mj-lt"/>
              <a:buAutoNum type="arabicPeriod"/>
            </a:pPr>
            <a:endParaRPr lang="en-GB" dirty="0"/>
          </a:p>
        </p:txBody>
      </p:sp>
    </p:spTree>
    <p:extLst>
      <p:ext uri="{BB962C8B-B14F-4D97-AF65-F5344CB8AC3E}">
        <p14:creationId xmlns:p14="http://schemas.microsoft.com/office/powerpoint/2010/main" val="776168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points</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internal goods and external goods are </a:t>
            </a:r>
            <a:r>
              <a:rPr lang="en-GB" dirty="0"/>
              <a:t>both necessary </a:t>
            </a:r>
            <a:r>
              <a:rPr lang="en-GB" dirty="0" smtClean="0"/>
              <a:t>to human flourishing</a:t>
            </a:r>
          </a:p>
          <a:p>
            <a:r>
              <a:rPr lang="en-GB" dirty="0" smtClean="0"/>
              <a:t>work practices offer a fruitful source of internal and external goods, so they can help people to flourish</a:t>
            </a:r>
          </a:p>
          <a:p>
            <a:r>
              <a:rPr lang="en-GB" dirty="0" smtClean="0"/>
              <a:t>however, for people to flourish in a comprehensive way, external goods need to be kept in their proper place; they should not be permitted to become an overriding priority</a:t>
            </a:r>
          </a:p>
          <a:p>
            <a:r>
              <a:rPr lang="en-GB" dirty="0" smtClean="0"/>
              <a:t>as far as work practices are concerned, it is the role of companies and those who run them to ensure that the quest for external goods does not get out of hand</a:t>
            </a:r>
          </a:p>
          <a:p>
            <a:endParaRPr lang="en-GB" dirty="0" smtClean="0"/>
          </a:p>
        </p:txBody>
      </p:sp>
    </p:spTree>
    <p:extLst>
      <p:ext uri="{BB962C8B-B14F-4D97-AF65-F5344CB8AC3E}">
        <p14:creationId xmlns:p14="http://schemas.microsoft.com/office/powerpoint/2010/main" val="25875558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850106"/>
          </a:xfrm>
        </p:spPr>
        <p:txBody>
          <a:bodyPr/>
          <a:lstStyle/>
          <a:p>
            <a:r>
              <a:rPr lang="en-GB" dirty="0" smtClean="0"/>
              <a:t>references</a:t>
            </a:r>
            <a:endParaRPr lang="en-GB" dirty="0"/>
          </a:p>
        </p:txBody>
      </p:sp>
      <p:sp>
        <p:nvSpPr>
          <p:cNvPr id="3" name="Content Placeholder 2"/>
          <p:cNvSpPr>
            <a:spLocks noGrp="1"/>
          </p:cNvSpPr>
          <p:nvPr>
            <p:ph idx="1"/>
          </p:nvPr>
        </p:nvSpPr>
        <p:spPr>
          <a:xfrm>
            <a:off x="395536" y="980728"/>
            <a:ext cx="8229600" cy="6004048"/>
          </a:xfrm>
        </p:spPr>
        <p:txBody>
          <a:bodyPr>
            <a:normAutofit fontScale="77500" lnSpcReduction="20000"/>
          </a:bodyPr>
          <a:lstStyle/>
          <a:p>
            <a:pPr marL="0" lvl="0" indent="0">
              <a:buNone/>
            </a:pPr>
            <a:r>
              <a:rPr lang="en-GB" dirty="0"/>
              <a:t>MacIntyre, A. (</a:t>
            </a:r>
            <a:r>
              <a:rPr lang="en-GB" dirty="0" smtClean="0"/>
              <a:t>1985/1981) </a:t>
            </a:r>
            <a:r>
              <a:rPr lang="en-GB" i="1" dirty="0"/>
              <a:t>After Virtue</a:t>
            </a:r>
            <a:r>
              <a:rPr lang="en-GB" dirty="0"/>
              <a:t>. London: </a:t>
            </a:r>
            <a:r>
              <a:rPr lang="en-GB" dirty="0" smtClean="0"/>
              <a:t>Duckworth.</a:t>
            </a:r>
          </a:p>
          <a:p>
            <a:pPr marL="0" lvl="0" indent="0">
              <a:buNone/>
            </a:pPr>
            <a:r>
              <a:rPr lang="en-GB" dirty="0"/>
              <a:t>Moore, G. (2002) ‘On the </a:t>
            </a:r>
            <a:r>
              <a:rPr lang="en-GB" dirty="0" smtClean="0"/>
              <a:t>implications </a:t>
            </a:r>
            <a:r>
              <a:rPr lang="en-GB" dirty="0"/>
              <a:t>of the </a:t>
            </a:r>
            <a:r>
              <a:rPr lang="en-GB" dirty="0" smtClean="0"/>
              <a:t>practice-institution distinction</a:t>
            </a:r>
            <a:r>
              <a:rPr lang="en-GB" dirty="0"/>
              <a:t>: MacIntyre and the </a:t>
            </a:r>
            <a:r>
              <a:rPr lang="en-GB" dirty="0" smtClean="0"/>
              <a:t>application </a:t>
            </a:r>
            <a:r>
              <a:rPr lang="en-GB" dirty="0"/>
              <a:t>of </a:t>
            </a:r>
            <a:r>
              <a:rPr lang="en-GB" dirty="0" smtClean="0"/>
              <a:t>modern virtue ethics </a:t>
            </a:r>
            <a:r>
              <a:rPr lang="en-GB" dirty="0"/>
              <a:t>to </a:t>
            </a:r>
            <a:r>
              <a:rPr lang="en-GB" dirty="0" smtClean="0"/>
              <a:t>business</a:t>
            </a:r>
            <a:r>
              <a:rPr lang="en-GB" dirty="0"/>
              <a:t>’, </a:t>
            </a:r>
            <a:r>
              <a:rPr lang="en-GB" i="1" dirty="0"/>
              <a:t>Business Ethics Quarterly</a:t>
            </a:r>
            <a:r>
              <a:rPr lang="en-GB" dirty="0"/>
              <a:t>, 12/1: </a:t>
            </a:r>
            <a:r>
              <a:rPr lang="en-GB" dirty="0" smtClean="0"/>
              <a:t>19–32</a:t>
            </a:r>
            <a:r>
              <a:rPr lang="en-GB" dirty="0"/>
              <a:t>.</a:t>
            </a:r>
          </a:p>
          <a:p>
            <a:pPr marL="0" lvl="0" indent="0">
              <a:buNone/>
            </a:pPr>
            <a:r>
              <a:rPr lang="en-GB" dirty="0"/>
              <a:t>Moore, G. (2005) ‘Humanizing </a:t>
            </a:r>
            <a:r>
              <a:rPr lang="en-GB" dirty="0" smtClean="0"/>
              <a:t>business</a:t>
            </a:r>
            <a:r>
              <a:rPr lang="en-GB" dirty="0"/>
              <a:t>: </a:t>
            </a:r>
            <a:r>
              <a:rPr lang="en-GB" dirty="0" smtClean="0"/>
              <a:t>a modern virtue ethics approach</a:t>
            </a:r>
            <a:r>
              <a:rPr lang="en-GB" dirty="0"/>
              <a:t>’, </a:t>
            </a:r>
            <a:r>
              <a:rPr lang="en-GB" i="1" dirty="0"/>
              <a:t>Business Ethics Quarterly</a:t>
            </a:r>
            <a:r>
              <a:rPr lang="en-GB" dirty="0"/>
              <a:t>, 15/2: </a:t>
            </a:r>
            <a:r>
              <a:rPr lang="en-GB" dirty="0" smtClean="0"/>
              <a:t>237–55</a:t>
            </a:r>
            <a:r>
              <a:rPr lang="en-GB" dirty="0"/>
              <a:t>.</a:t>
            </a:r>
          </a:p>
          <a:p>
            <a:pPr marL="0" lvl="0" indent="0">
              <a:buNone/>
            </a:pPr>
            <a:r>
              <a:rPr lang="en-GB" dirty="0"/>
              <a:t>Moore, G. (2008) </a:t>
            </a:r>
            <a:r>
              <a:rPr lang="en-GB" dirty="0" err="1"/>
              <a:t>‘Re</a:t>
            </a:r>
            <a:r>
              <a:rPr lang="en-GB" dirty="0"/>
              <a:t>-imagining the </a:t>
            </a:r>
            <a:r>
              <a:rPr lang="en-GB" dirty="0" smtClean="0"/>
              <a:t>morality </a:t>
            </a:r>
            <a:r>
              <a:rPr lang="en-GB" dirty="0"/>
              <a:t>of </a:t>
            </a:r>
            <a:r>
              <a:rPr lang="en-GB" dirty="0" smtClean="0"/>
              <a:t>management</a:t>
            </a:r>
            <a:r>
              <a:rPr lang="en-GB" dirty="0"/>
              <a:t>: </a:t>
            </a:r>
            <a:r>
              <a:rPr lang="en-GB" dirty="0" smtClean="0"/>
              <a:t>a </a:t>
            </a:r>
            <a:r>
              <a:rPr lang="en-GB" dirty="0"/>
              <a:t>m</a:t>
            </a:r>
            <a:r>
              <a:rPr lang="en-GB" dirty="0" smtClean="0"/>
              <a:t>odern </a:t>
            </a:r>
            <a:r>
              <a:rPr lang="en-GB" dirty="0"/>
              <a:t>v</a:t>
            </a:r>
            <a:r>
              <a:rPr lang="en-GB" dirty="0" smtClean="0"/>
              <a:t>irtue </a:t>
            </a:r>
            <a:r>
              <a:rPr lang="en-GB" dirty="0"/>
              <a:t>e</a:t>
            </a:r>
            <a:r>
              <a:rPr lang="en-GB" dirty="0" smtClean="0"/>
              <a:t>thics </a:t>
            </a:r>
            <a:r>
              <a:rPr lang="en-GB" dirty="0"/>
              <a:t>a</a:t>
            </a:r>
            <a:r>
              <a:rPr lang="en-GB" dirty="0" smtClean="0"/>
              <a:t>pproach</a:t>
            </a:r>
            <a:r>
              <a:rPr lang="en-GB" dirty="0"/>
              <a:t>’, </a:t>
            </a:r>
            <a:r>
              <a:rPr lang="en-GB" i="1" dirty="0"/>
              <a:t>Business Ethics Quarterly</a:t>
            </a:r>
            <a:r>
              <a:rPr lang="en-GB" dirty="0"/>
              <a:t>, 18/4: </a:t>
            </a:r>
            <a:r>
              <a:rPr lang="en-GB" dirty="0" smtClean="0"/>
              <a:t>483–511</a:t>
            </a:r>
            <a:r>
              <a:rPr lang="en-GB" dirty="0"/>
              <a:t>.</a:t>
            </a:r>
          </a:p>
          <a:p>
            <a:pPr marL="0" lvl="0" indent="0">
              <a:buNone/>
            </a:pPr>
            <a:r>
              <a:rPr lang="en-GB" dirty="0"/>
              <a:t>Moore, G. (2012) ‘Virtue in </a:t>
            </a:r>
            <a:r>
              <a:rPr lang="en-GB" dirty="0" smtClean="0"/>
              <a:t>business</a:t>
            </a:r>
            <a:r>
              <a:rPr lang="en-GB" dirty="0"/>
              <a:t>: Alliance Boots and an </a:t>
            </a:r>
            <a:r>
              <a:rPr lang="en-GB" dirty="0" smtClean="0"/>
              <a:t>empirical </a:t>
            </a:r>
            <a:r>
              <a:rPr lang="en-GB" dirty="0"/>
              <a:t>e</a:t>
            </a:r>
            <a:r>
              <a:rPr lang="en-GB" dirty="0" smtClean="0"/>
              <a:t>xploration </a:t>
            </a:r>
            <a:r>
              <a:rPr lang="en-GB" dirty="0"/>
              <a:t>of </a:t>
            </a:r>
            <a:r>
              <a:rPr lang="en-GB" dirty="0" err="1"/>
              <a:t>MacIntyre’s</a:t>
            </a:r>
            <a:r>
              <a:rPr lang="en-GB" dirty="0"/>
              <a:t> </a:t>
            </a:r>
            <a:r>
              <a:rPr lang="en-GB" dirty="0" smtClean="0"/>
              <a:t>conceptual </a:t>
            </a:r>
            <a:r>
              <a:rPr lang="en-GB" dirty="0"/>
              <a:t>f</a:t>
            </a:r>
            <a:r>
              <a:rPr lang="en-GB" dirty="0" smtClean="0"/>
              <a:t>ramework</a:t>
            </a:r>
            <a:r>
              <a:rPr lang="en-GB" dirty="0"/>
              <a:t>’, </a:t>
            </a:r>
            <a:r>
              <a:rPr lang="en-GB" i="1" dirty="0"/>
              <a:t>Organization Studies</a:t>
            </a:r>
            <a:r>
              <a:rPr lang="en-GB" dirty="0"/>
              <a:t>, 33/3: </a:t>
            </a:r>
            <a:r>
              <a:rPr lang="en-GB" dirty="0" smtClean="0"/>
              <a:t>363–87</a:t>
            </a:r>
            <a:r>
              <a:rPr lang="en-GB" dirty="0"/>
              <a:t>.</a:t>
            </a:r>
          </a:p>
          <a:p>
            <a:pPr marL="0" lvl="0" indent="0">
              <a:buNone/>
            </a:pPr>
            <a:r>
              <a:rPr lang="en-GB" dirty="0"/>
              <a:t>Moore, G. and Beadle, R. (2006) ‘In Search of </a:t>
            </a:r>
            <a:r>
              <a:rPr lang="en-GB" dirty="0" smtClean="0"/>
              <a:t>organizational </a:t>
            </a:r>
            <a:r>
              <a:rPr lang="en-GB" dirty="0"/>
              <a:t>v</a:t>
            </a:r>
            <a:r>
              <a:rPr lang="en-GB" dirty="0" smtClean="0"/>
              <a:t>irtue </a:t>
            </a:r>
            <a:r>
              <a:rPr lang="en-GB" dirty="0"/>
              <a:t>in </a:t>
            </a:r>
            <a:r>
              <a:rPr lang="en-GB" dirty="0" smtClean="0"/>
              <a:t>business</a:t>
            </a:r>
            <a:r>
              <a:rPr lang="en-GB" dirty="0"/>
              <a:t>: </a:t>
            </a:r>
            <a:r>
              <a:rPr lang="en-GB" dirty="0" smtClean="0"/>
              <a:t>agents</a:t>
            </a:r>
            <a:r>
              <a:rPr lang="en-GB" dirty="0"/>
              <a:t>, </a:t>
            </a:r>
            <a:r>
              <a:rPr lang="en-GB" dirty="0" smtClean="0"/>
              <a:t>goods</a:t>
            </a:r>
            <a:r>
              <a:rPr lang="en-GB" dirty="0"/>
              <a:t>, </a:t>
            </a:r>
            <a:r>
              <a:rPr lang="en-GB" dirty="0" smtClean="0"/>
              <a:t>practices</a:t>
            </a:r>
            <a:r>
              <a:rPr lang="en-GB" dirty="0"/>
              <a:t>, </a:t>
            </a:r>
            <a:r>
              <a:rPr lang="en-GB" dirty="0" smtClean="0"/>
              <a:t>institutions </a:t>
            </a:r>
            <a:r>
              <a:rPr lang="en-GB" dirty="0"/>
              <a:t>and </a:t>
            </a:r>
            <a:r>
              <a:rPr lang="en-GB" dirty="0" smtClean="0"/>
              <a:t>environments</a:t>
            </a:r>
            <a:r>
              <a:rPr lang="en-GB" dirty="0"/>
              <a:t>’</a:t>
            </a:r>
            <a:r>
              <a:rPr lang="en-GB" i="1" dirty="0"/>
              <a:t>, Organization Studies</a:t>
            </a:r>
            <a:r>
              <a:rPr lang="en-GB" dirty="0"/>
              <a:t>, 27/3</a:t>
            </a:r>
            <a:r>
              <a:rPr lang="en-GB"/>
              <a:t>: </a:t>
            </a:r>
            <a:r>
              <a:rPr lang="en-GB" smtClean="0"/>
              <a:t>369–89</a:t>
            </a:r>
            <a:r>
              <a:rPr lang="en-GB" dirty="0"/>
              <a:t>.</a:t>
            </a:r>
          </a:p>
          <a:p>
            <a:pPr marL="0" lvl="0" indent="0">
              <a:buNone/>
            </a:pPr>
            <a:endParaRPr lang="en-GB" dirty="0"/>
          </a:p>
        </p:txBody>
      </p:sp>
    </p:spTree>
    <p:extLst>
      <p:ext uri="{BB962C8B-B14F-4D97-AF65-F5344CB8AC3E}">
        <p14:creationId xmlns:p14="http://schemas.microsoft.com/office/powerpoint/2010/main" val="3533952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aims</a:t>
            </a:r>
            <a:endParaRPr lang="en-GB" dirty="0"/>
          </a:p>
        </p:txBody>
      </p:sp>
      <p:sp>
        <p:nvSpPr>
          <p:cNvPr id="3" name="Content Placeholder 2"/>
          <p:cNvSpPr>
            <a:spLocks noGrp="1"/>
          </p:cNvSpPr>
          <p:nvPr>
            <p:ph idx="1"/>
          </p:nvPr>
        </p:nvSpPr>
        <p:spPr/>
        <p:txBody>
          <a:bodyPr>
            <a:normAutofit lnSpcReduction="10000"/>
          </a:bodyPr>
          <a:lstStyle/>
          <a:p>
            <a:pPr lvl="0"/>
            <a:r>
              <a:rPr lang="en-GB" dirty="0" smtClean="0"/>
              <a:t>to </a:t>
            </a:r>
            <a:r>
              <a:rPr lang="en-GB" dirty="0"/>
              <a:t>consider the how the achievement of excellence in practices delivers internal and external goods, which help people to </a:t>
            </a:r>
            <a:r>
              <a:rPr lang="en-GB" dirty="0" smtClean="0"/>
              <a:t>flourish </a:t>
            </a:r>
            <a:endParaRPr lang="en-GB" dirty="0"/>
          </a:p>
          <a:p>
            <a:pPr lvl="0"/>
            <a:r>
              <a:rPr lang="en-GB" dirty="0" smtClean="0"/>
              <a:t>to explain </a:t>
            </a:r>
            <a:r>
              <a:rPr lang="en-GB" dirty="0"/>
              <a:t>how the prioritization of external goods in business might inhibit the cultivation of virtue, the attainment of excellence, and the achievement of internal </a:t>
            </a:r>
            <a:r>
              <a:rPr lang="en-GB" dirty="0" smtClean="0"/>
              <a:t>goods</a:t>
            </a:r>
            <a:endParaRPr lang="en-GB" dirty="0"/>
          </a:p>
          <a:p>
            <a:r>
              <a:rPr lang="en-GB" dirty="0" smtClean="0"/>
              <a:t>to outline </a:t>
            </a:r>
            <a:r>
              <a:rPr lang="en-GB" dirty="0"/>
              <a:t>some practical steps that managers can take to encourage virtue in business</a:t>
            </a:r>
            <a:endParaRPr lang="en-GB" dirty="0" smtClean="0"/>
          </a:p>
          <a:p>
            <a:endParaRPr lang="en-GB" dirty="0"/>
          </a:p>
        </p:txBody>
      </p:sp>
    </p:spTree>
    <p:extLst>
      <p:ext uri="{BB962C8B-B14F-4D97-AF65-F5344CB8AC3E}">
        <p14:creationId xmlns:p14="http://schemas.microsoft.com/office/powerpoint/2010/main" val="24721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189817740"/>
              </p:ext>
            </p:extLst>
          </p:nvPr>
        </p:nvGraphicFramePr>
        <p:xfrm>
          <a:off x="827584" y="548680"/>
          <a:ext cx="7632848" cy="583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8059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practice</a:t>
            </a:r>
            <a:endParaRPr lang="en-GB" dirty="0"/>
          </a:p>
        </p:txBody>
      </p:sp>
      <p:sp>
        <p:nvSpPr>
          <p:cNvPr id="3" name="Content Placeholder 2"/>
          <p:cNvSpPr>
            <a:spLocks noGrp="1"/>
          </p:cNvSpPr>
          <p:nvPr>
            <p:ph idx="1"/>
          </p:nvPr>
        </p:nvSpPr>
        <p:spPr/>
        <p:txBody>
          <a:bodyPr>
            <a:normAutofit/>
          </a:bodyPr>
          <a:lstStyle/>
          <a:p>
            <a:r>
              <a:rPr lang="en-GB" dirty="0"/>
              <a:t>‘any coherent and complex form of socially established, cooperative human activity’ </a:t>
            </a:r>
            <a:r>
              <a:rPr lang="en-GB" dirty="0" smtClean="0"/>
              <a:t>(MacIntyre, 1985</a:t>
            </a:r>
            <a:r>
              <a:rPr lang="en-GB" dirty="0"/>
              <a:t>: 187</a:t>
            </a:r>
            <a:r>
              <a:rPr lang="en-GB" dirty="0" smtClean="0"/>
              <a:t>)</a:t>
            </a:r>
          </a:p>
          <a:p>
            <a:r>
              <a:rPr lang="en-GB" dirty="0" smtClean="0"/>
              <a:t>some leisure practices: </a:t>
            </a:r>
          </a:p>
          <a:p>
            <a:r>
              <a:rPr lang="en-GB" dirty="0" smtClean="0"/>
              <a:t>some work practices: </a:t>
            </a:r>
          </a:p>
          <a:p>
            <a:r>
              <a:rPr lang="en-GB" dirty="0" smtClean="0"/>
              <a:t>excellence in practices enables the achievement of internal goods and external goods</a:t>
            </a:r>
            <a:endParaRPr lang="en-GB" dirty="0"/>
          </a:p>
        </p:txBody>
      </p:sp>
    </p:spTree>
    <p:extLst>
      <p:ext uri="{BB962C8B-B14F-4D97-AF65-F5344CB8AC3E}">
        <p14:creationId xmlns:p14="http://schemas.microsoft.com/office/powerpoint/2010/main" val="4215831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eft Arrow 11"/>
          <p:cNvSpPr/>
          <p:nvPr/>
        </p:nvSpPr>
        <p:spPr>
          <a:xfrm rot="7863715">
            <a:off x="4423995" y="5042822"/>
            <a:ext cx="2029840" cy="531142"/>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Left Arrow 10"/>
          <p:cNvSpPr/>
          <p:nvPr/>
        </p:nvSpPr>
        <p:spPr>
          <a:xfrm rot="2923915">
            <a:off x="3056803" y="4988052"/>
            <a:ext cx="2022281" cy="531142"/>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 name="Rounded Rectangle 1"/>
          <p:cNvSpPr/>
          <p:nvPr/>
        </p:nvSpPr>
        <p:spPr>
          <a:xfrm>
            <a:off x="3635896" y="5085184"/>
            <a:ext cx="2160240" cy="144016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excellence in practices</a:t>
            </a:r>
            <a:endParaRPr lang="en-GB" sz="2400" dirty="0"/>
          </a:p>
        </p:txBody>
      </p:sp>
      <p:graphicFrame>
        <p:nvGraphicFramePr>
          <p:cNvPr id="4" name="Diagram 3"/>
          <p:cNvGraphicFramePr/>
          <p:nvPr>
            <p:extLst>
              <p:ext uri="{D42A27DB-BD31-4B8C-83A1-F6EECF244321}">
                <p14:modId xmlns:p14="http://schemas.microsoft.com/office/powerpoint/2010/main" val="2527900980"/>
              </p:ext>
            </p:extLst>
          </p:nvPr>
        </p:nvGraphicFramePr>
        <p:xfrm>
          <a:off x="1763688" y="188640"/>
          <a:ext cx="5904656"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3916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practices</a:t>
            </a:r>
            <a:r>
              <a:rPr lang="en-GB" dirty="0"/>
              <a:t>, excellence, and community</a:t>
            </a:r>
          </a:p>
        </p:txBody>
      </p:sp>
      <p:sp>
        <p:nvSpPr>
          <p:cNvPr id="3" name="Content Placeholder 2"/>
          <p:cNvSpPr>
            <a:spLocks noGrp="1"/>
          </p:cNvSpPr>
          <p:nvPr>
            <p:ph idx="1"/>
          </p:nvPr>
        </p:nvSpPr>
        <p:spPr/>
        <p:txBody>
          <a:bodyPr/>
          <a:lstStyle/>
          <a:p>
            <a:pPr marL="0" indent="0">
              <a:buNone/>
            </a:pPr>
            <a:r>
              <a:rPr lang="en-GB" dirty="0"/>
              <a:t>practices and the standards of excellence that prevail within them are created, developed and sustained by communities of </a:t>
            </a:r>
            <a:r>
              <a:rPr lang="en-GB" dirty="0" smtClean="0"/>
              <a:t>practitioners</a:t>
            </a:r>
          </a:p>
          <a:p>
            <a:pPr marL="0" indent="0">
              <a:buNone/>
            </a:pPr>
            <a:endParaRPr lang="en-GB" dirty="0"/>
          </a:p>
          <a:p>
            <a:pPr marL="0" indent="0" algn="r">
              <a:buNone/>
            </a:pPr>
            <a:r>
              <a:rPr lang="en-GB" dirty="0" smtClean="0">
                <a:hlinkClick r:id="rId3"/>
              </a:rPr>
              <a:t>www.youtube.com/watch?v=a7p2TCW4zVo</a:t>
            </a:r>
            <a:endParaRPr lang="en-GB" dirty="0" smtClean="0"/>
          </a:p>
          <a:p>
            <a:pPr marL="0" indent="0" algn="r">
              <a:buNone/>
            </a:pPr>
            <a:endParaRPr lang="en-GB" dirty="0"/>
          </a:p>
        </p:txBody>
      </p:sp>
    </p:spTree>
    <p:extLst>
      <p:ext uri="{BB962C8B-B14F-4D97-AF65-F5344CB8AC3E}">
        <p14:creationId xmlns:p14="http://schemas.microsoft.com/office/powerpoint/2010/main" val="2612548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practices </a:t>
            </a:r>
            <a:r>
              <a:rPr lang="en-GB" dirty="0"/>
              <a:t>and virtue</a:t>
            </a:r>
          </a:p>
        </p:txBody>
      </p:sp>
      <p:sp>
        <p:nvSpPr>
          <p:cNvPr id="3" name="Content Placeholder 2"/>
          <p:cNvSpPr>
            <a:spLocks noGrp="1"/>
          </p:cNvSpPr>
          <p:nvPr>
            <p:ph idx="1"/>
          </p:nvPr>
        </p:nvSpPr>
        <p:spPr/>
        <p:txBody>
          <a:bodyPr/>
          <a:lstStyle/>
          <a:p>
            <a:r>
              <a:rPr lang="en-GB" i="1" dirty="0" smtClean="0"/>
              <a:t>‘A </a:t>
            </a:r>
            <a:r>
              <a:rPr lang="en-GB" i="1" dirty="0"/>
              <a:t>virtue is an acquired human quality </a:t>
            </a:r>
            <a:endParaRPr lang="en-GB" i="1" dirty="0" smtClean="0"/>
          </a:p>
          <a:p>
            <a:r>
              <a:rPr lang="en-GB" i="1" dirty="0" smtClean="0"/>
              <a:t>the </a:t>
            </a:r>
            <a:r>
              <a:rPr lang="en-GB" i="1" dirty="0"/>
              <a:t>possession and exercise of which tends to enable us to achieve those goods which are internal to practices </a:t>
            </a:r>
            <a:endParaRPr lang="en-GB" i="1" dirty="0" smtClean="0"/>
          </a:p>
          <a:p>
            <a:r>
              <a:rPr lang="en-GB" i="1" dirty="0" smtClean="0"/>
              <a:t>and </a:t>
            </a:r>
            <a:r>
              <a:rPr lang="en-GB" i="1" dirty="0"/>
              <a:t>the lack of which effectively prevents us from achieving any such goods</a:t>
            </a:r>
            <a:r>
              <a:rPr lang="en-GB" dirty="0"/>
              <a:t>’ </a:t>
            </a:r>
            <a:endParaRPr lang="en-GB" dirty="0" smtClean="0"/>
          </a:p>
          <a:p>
            <a:pPr marL="0" indent="0" algn="r">
              <a:buNone/>
            </a:pPr>
            <a:r>
              <a:rPr lang="en-GB" sz="2800" dirty="0" smtClean="0"/>
              <a:t>(MacIntyre, 1985</a:t>
            </a:r>
            <a:r>
              <a:rPr lang="en-GB" sz="2800" dirty="0"/>
              <a:t>: 191)</a:t>
            </a:r>
          </a:p>
        </p:txBody>
      </p:sp>
    </p:spTree>
    <p:extLst>
      <p:ext uri="{BB962C8B-B14F-4D97-AF65-F5344CB8AC3E}">
        <p14:creationId xmlns:p14="http://schemas.microsoft.com/office/powerpoint/2010/main" val="1201368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Up Arrow 12"/>
          <p:cNvSpPr/>
          <p:nvPr/>
        </p:nvSpPr>
        <p:spPr>
          <a:xfrm>
            <a:off x="4762779" y="5362896"/>
            <a:ext cx="482692" cy="648072"/>
          </a:xfrm>
          <a:prstGeom prst="up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Diagram 3"/>
          <p:cNvGraphicFramePr/>
          <p:nvPr>
            <p:extLst>
              <p:ext uri="{D42A27DB-BD31-4B8C-83A1-F6EECF244321}">
                <p14:modId xmlns:p14="http://schemas.microsoft.com/office/powerpoint/2010/main" val="2901144255"/>
              </p:ext>
            </p:extLst>
          </p:nvPr>
        </p:nvGraphicFramePr>
        <p:xfrm>
          <a:off x="2375756" y="116632"/>
          <a:ext cx="4968552" cy="3738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Left Arrow 6"/>
          <p:cNvSpPr/>
          <p:nvPr/>
        </p:nvSpPr>
        <p:spPr>
          <a:xfrm rot="2737469">
            <a:off x="3777054" y="3919556"/>
            <a:ext cx="1560611"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Left Arrow 7"/>
          <p:cNvSpPr/>
          <p:nvPr/>
        </p:nvSpPr>
        <p:spPr>
          <a:xfrm rot="8048911">
            <a:off x="4552417" y="3923188"/>
            <a:ext cx="1566488" cy="446936"/>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Rounded Rectangle 8"/>
          <p:cNvSpPr/>
          <p:nvPr/>
        </p:nvSpPr>
        <p:spPr>
          <a:xfrm>
            <a:off x="3911992" y="4004439"/>
            <a:ext cx="2016224" cy="115212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excellence in practices</a:t>
            </a:r>
            <a:endParaRPr lang="en-GB" sz="2400" b="1" dirty="0"/>
          </a:p>
        </p:txBody>
      </p:sp>
      <p:sp>
        <p:nvSpPr>
          <p:cNvPr id="12" name="Rounded Rectangle 11"/>
          <p:cNvSpPr/>
          <p:nvPr/>
        </p:nvSpPr>
        <p:spPr>
          <a:xfrm>
            <a:off x="3462600" y="5805264"/>
            <a:ext cx="2981608" cy="936104"/>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t>virtue</a:t>
            </a:r>
            <a:endParaRPr lang="en-GB" sz="4000" dirty="0"/>
          </a:p>
        </p:txBody>
      </p:sp>
    </p:spTree>
    <p:extLst>
      <p:ext uri="{BB962C8B-B14F-4D97-AF65-F5344CB8AC3E}">
        <p14:creationId xmlns:p14="http://schemas.microsoft.com/office/powerpoint/2010/main" val="1585673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some differences between internal goods and external goods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7267436"/>
              </p:ext>
            </p:extLst>
          </p:nvPr>
        </p:nvGraphicFramePr>
        <p:xfrm>
          <a:off x="457200" y="1600200"/>
          <a:ext cx="8229600" cy="4297680"/>
        </p:xfrm>
        <a:graphic>
          <a:graphicData uri="http://schemas.openxmlformats.org/drawingml/2006/table">
            <a:tbl>
              <a:tblPr firstRow="1" bandRow="1">
                <a:tableStyleId>{5C22544A-7EE6-4342-B048-85BDC9FD1C3A}</a:tableStyleId>
              </a:tblPr>
              <a:tblGrid>
                <a:gridCol w="4042792"/>
                <a:gridCol w="216024"/>
                <a:gridCol w="3970784"/>
              </a:tblGrid>
              <a:tr h="370840">
                <a:tc>
                  <a:txBody>
                    <a:bodyPr/>
                    <a:lstStyle/>
                    <a:p>
                      <a:r>
                        <a:rPr lang="en-GB" sz="2800" dirty="0" smtClean="0"/>
                        <a:t>internal goods</a:t>
                      </a:r>
                      <a:endParaRPr lang="en-GB" sz="2800" dirty="0"/>
                    </a:p>
                  </a:txBody>
                  <a:tcPr/>
                </a:tc>
                <a:tc>
                  <a:txBody>
                    <a:bodyPr/>
                    <a:lstStyle/>
                    <a:p>
                      <a:endParaRPr lang="en-GB" sz="2800" dirty="0"/>
                    </a:p>
                  </a:txBody>
                  <a:tcPr/>
                </a:tc>
                <a:tc>
                  <a:txBody>
                    <a:bodyPr/>
                    <a:lstStyle/>
                    <a:p>
                      <a:r>
                        <a:rPr lang="en-GB" sz="2800" dirty="0" smtClean="0"/>
                        <a:t>external goods</a:t>
                      </a:r>
                      <a:endParaRPr lang="en-GB" sz="2800" dirty="0"/>
                    </a:p>
                  </a:txBody>
                  <a:tcPr/>
                </a:tc>
              </a:tr>
              <a:tr h="370840">
                <a:tc>
                  <a:txBody>
                    <a:bodyPr/>
                    <a:lstStyle/>
                    <a:p>
                      <a:r>
                        <a:rPr lang="en-GB" sz="2800" dirty="0" smtClean="0"/>
                        <a:t>not limited in supply</a:t>
                      </a:r>
                    </a:p>
                    <a:p>
                      <a:endParaRPr lang="en-GB" sz="2800" dirty="0"/>
                    </a:p>
                  </a:txBody>
                  <a:tcPr/>
                </a:tc>
                <a:tc>
                  <a:txBody>
                    <a:bodyPr/>
                    <a:lstStyle/>
                    <a:p>
                      <a:endParaRPr lang="en-GB" sz="2800" dirty="0"/>
                    </a:p>
                  </a:txBody>
                  <a:tcPr/>
                </a:tc>
                <a:tc>
                  <a:txBody>
                    <a:bodyPr/>
                    <a:lstStyle/>
                    <a:p>
                      <a:r>
                        <a:rPr lang="en-GB" sz="2800" dirty="0" smtClean="0"/>
                        <a:t>limited in supply</a:t>
                      </a:r>
                      <a:endParaRPr lang="en-GB" sz="2800" dirty="0"/>
                    </a:p>
                  </a:txBody>
                  <a:tcPr/>
                </a:tc>
              </a:tr>
              <a:tr h="370840">
                <a:tc>
                  <a:txBody>
                    <a:bodyPr/>
                    <a:lstStyle/>
                    <a:p>
                      <a:r>
                        <a:rPr lang="en-GB" sz="2800" dirty="0" smtClean="0"/>
                        <a:t>dispersed throughout the community</a:t>
                      </a:r>
                      <a:endParaRPr lang="en-GB" sz="2800" dirty="0"/>
                    </a:p>
                  </a:txBody>
                  <a:tcPr/>
                </a:tc>
                <a:tc>
                  <a:txBody>
                    <a:bodyPr/>
                    <a:lstStyle/>
                    <a:p>
                      <a:endParaRPr lang="en-GB" sz="2800"/>
                    </a:p>
                  </a:txBody>
                  <a:tcPr/>
                </a:tc>
                <a:tc>
                  <a:txBody>
                    <a:bodyPr/>
                    <a:lstStyle/>
                    <a:p>
                      <a:r>
                        <a:rPr lang="en-GB" sz="2800" dirty="0" smtClean="0"/>
                        <a:t>the possession of a practitioner</a:t>
                      </a:r>
                      <a:endParaRPr lang="en-GB" sz="2800" dirty="0"/>
                    </a:p>
                  </a:txBody>
                  <a:tcPr/>
                </a:tc>
              </a:tr>
              <a:tr h="370840">
                <a:tc>
                  <a:txBody>
                    <a:bodyPr/>
                    <a:lstStyle/>
                    <a:p>
                      <a:r>
                        <a:rPr lang="en-GB" sz="2800" dirty="0" smtClean="0"/>
                        <a:t>can only be achieved via excellence</a:t>
                      </a:r>
                      <a:endParaRPr lang="en-GB" sz="2800" dirty="0"/>
                    </a:p>
                  </a:txBody>
                  <a:tcPr/>
                </a:tc>
                <a:tc>
                  <a:txBody>
                    <a:bodyPr/>
                    <a:lstStyle/>
                    <a:p>
                      <a:endParaRPr lang="en-GB" sz="2800"/>
                    </a:p>
                  </a:txBody>
                  <a:tcPr/>
                </a:tc>
                <a:tc>
                  <a:txBody>
                    <a:bodyPr/>
                    <a:lstStyle/>
                    <a:p>
                      <a:r>
                        <a:rPr lang="en-GB" sz="2800" dirty="0" smtClean="0"/>
                        <a:t>can also be achieved by other means</a:t>
                      </a:r>
                      <a:endParaRPr lang="en-GB" sz="2800" dirty="0"/>
                    </a:p>
                  </a:txBody>
                  <a:tcPr/>
                </a:tc>
              </a:tr>
              <a:tr h="370840">
                <a:tc>
                  <a:txBody>
                    <a:bodyPr/>
                    <a:lstStyle/>
                    <a:p>
                      <a:r>
                        <a:rPr lang="en-GB" sz="2800" dirty="0" smtClean="0"/>
                        <a:t>necessarily linked to virtue</a:t>
                      </a:r>
                      <a:endParaRPr lang="en-GB" sz="2800" dirty="0"/>
                    </a:p>
                  </a:txBody>
                  <a:tcPr/>
                </a:tc>
                <a:tc>
                  <a:txBody>
                    <a:bodyPr/>
                    <a:lstStyle/>
                    <a:p>
                      <a:endParaRPr lang="en-GB" sz="2800"/>
                    </a:p>
                  </a:txBody>
                  <a:tcPr/>
                </a:tc>
                <a:tc>
                  <a:txBody>
                    <a:bodyPr/>
                    <a:lstStyle/>
                    <a:p>
                      <a:r>
                        <a:rPr lang="en-GB" sz="2800" dirty="0" smtClean="0"/>
                        <a:t>not necessarily linked to virtue</a:t>
                      </a:r>
                      <a:endParaRPr lang="en-GB" sz="2800" dirty="0"/>
                    </a:p>
                  </a:txBody>
                  <a:tcPr/>
                </a:tc>
              </a:tr>
            </a:tbl>
          </a:graphicData>
        </a:graphic>
      </p:graphicFrame>
    </p:spTree>
    <p:extLst>
      <p:ext uri="{BB962C8B-B14F-4D97-AF65-F5344CB8AC3E}">
        <p14:creationId xmlns:p14="http://schemas.microsoft.com/office/powerpoint/2010/main" val="1473748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448</TotalTime>
  <Words>891</Words>
  <Application>Microsoft Office PowerPoint</Application>
  <PresentationFormat>On-screen Show (4:3)</PresentationFormat>
  <Paragraphs>121</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Ethics Theory  and  Business Practice</vt:lpstr>
      <vt:lpstr>aims</vt:lpstr>
      <vt:lpstr>PowerPoint Presentation</vt:lpstr>
      <vt:lpstr>a practice</vt:lpstr>
      <vt:lpstr>PowerPoint Presentation</vt:lpstr>
      <vt:lpstr>practices, excellence, and community</vt:lpstr>
      <vt:lpstr>practices and virtue</vt:lpstr>
      <vt:lpstr>PowerPoint Presentation</vt:lpstr>
      <vt:lpstr>some differences between internal goods and external goods</vt:lpstr>
      <vt:lpstr>PowerPoint Presentation</vt:lpstr>
      <vt:lpstr>beware of external goods</vt:lpstr>
      <vt:lpstr>institutions</vt:lpstr>
      <vt:lpstr>theory in practice</vt:lpstr>
      <vt:lpstr>management and virtue</vt:lpstr>
      <vt:lpstr>key points</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Rafael Marques</cp:lastModifiedBy>
  <cp:revision>46</cp:revision>
  <dcterms:created xsi:type="dcterms:W3CDTF">2014-04-08T09:24:31Z</dcterms:created>
  <dcterms:modified xsi:type="dcterms:W3CDTF">2016-08-09T15:53:40Z</dcterms:modified>
</cp:coreProperties>
</file>